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5" r:id="rId4"/>
    <p:sldMasterId id="2147483803" r:id="rId5"/>
    <p:sldMasterId id="2147483757" r:id="rId6"/>
    <p:sldMasterId id="2147483796" r:id="rId7"/>
  </p:sldMasterIdLst>
  <p:notesMasterIdLst>
    <p:notesMasterId r:id="rId28"/>
  </p:notesMasterIdLst>
  <p:handoutMasterIdLst>
    <p:handoutMasterId r:id="rId29"/>
  </p:handoutMasterIdLst>
  <p:sldIdLst>
    <p:sldId id="310" r:id="rId8"/>
    <p:sldId id="336" r:id="rId9"/>
    <p:sldId id="306" r:id="rId10"/>
    <p:sldId id="337" r:id="rId11"/>
    <p:sldId id="341" r:id="rId12"/>
    <p:sldId id="318" r:id="rId13"/>
    <p:sldId id="317" r:id="rId14"/>
    <p:sldId id="328" r:id="rId15"/>
    <p:sldId id="329" r:id="rId16"/>
    <p:sldId id="338" r:id="rId17"/>
    <p:sldId id="309" r:id="rId18"/>
    <p:sldId id="330" r:id="rId19"/>
    <p:sldId id="325" r:id="rId20"/>
    <p:sldId id="332" r:id="rId21"/>
    <p:sldId id="331" r:id="rId22"/>
    <p:sldId id="327" r:id="rId23"/>
    <p:sldId id="324" r:id="rId24"/>
    <p:sldId id="343" r:id="rId25"/>
    <p:sldId id="340" r:id="rId26"/>
    <p:sldId id="281" r:id="rId27"/>
  </p:sldIdLst>
  <p:sldSz cx="9144000" cy="5715000" type="screen16x10"/>
  <p:notesSz cx="6669088" cy="9928225"/>
  <p:defaultTextStyle>
    <a:defPPr>
      <a:defRPr lang="en-GB"/>
    </a:defPPr>
    <a:lvl1pPr algn="l" rtl="0" fontAlgn="base">
      <a:spcBef>
        <a:spcPct val="0"/>
      </a:spcBef>
      <a:spcAft>
        <a:spcPct val="0"/>
      </a:spcAft>
      <a:defRPr sz="1400" kern="1200">
        <a:solidFill>
          <a:schemeClr val="tx1"/>
        </a:solidFill>
        <a:latin typeface="Palatino Linotype" pitchFamily="18" charset="0"/>
        <a:ea typeface="+mn-ea"/>
        <a:cs typeface="+mn-cs"/>
      </a:defRPr>
    </a:lvl1pPr>
    <a:lvl2pPr marL="457200" algn="l" rtl="0" fontAlgn="base">
      <a:spcBef>
        <a:spcPct val="0"/>
      </a:spcBef>
      <a:spcAft>
        <a:spcPct val="0"/>
      </a:spcAft>
      <a:defRPr sz="1400" kern="1200">
        <a:solidFill>
          <a:schemeClr val="tx1"/>
        </a:solidFill>
        <a:latin typeface="Palatino Linotype" pitchFamily="18" charset="0"/>
        <a:ea typeface="+mn-ea"/>
        <a:cs typeface="+mn-cs"/>
      </a:defRPr>
    </a:lvl2pPr>
    <a:lvl3pPr marL="914400" algn="l" rtl="0" fontAlgn="base">
      <a:spcBef>
        <a:spcPct val="0"/>
      </a:spcBef>
      <a:spcAft>
        <a:spcPct val="0"/>
      </a:spcAft>
      <a:defRPr sz="1400" kern="1200">
        <a:solidFill>
          <a:schemeClr val="tx1"/>
        </a:solidFill>
        <a:latin typeface="Palatino Linotype" pitchFamily="18" charset="0"/>
        <a:ea typeface="+mn-ea"/>
        <a:cs typeface="+mn-cs"/>
      </a:defRPr>
    </a:lvl3pPr>
    <a:lvl4pPr marL="1371600" algn="l" rtl="0" fontAlgn="base">
      <a:spcBef>
        <a:spcPct val="0"/>
      </a:spcBef>
      <a:spcAft>
        <a:spcPct val="0"/>
      </a:spcAft>
      <a:defRPr sz="1400" kern="1200">
        <a:solidFill>
          <a:schemeClr val="tx1"/>
        </a:solidFill>
        <a:latin typeface="Palatino Linotype" pitchFamily="18" charset="0"/>
        <a:ea typeface="+mn-ea"/>
        <a:cs typeface="+mn-cs"/>
      </a:defRPr>
    </a:lvl4pPr>
    <a:lvl5pPr marL="1828800" algn="l" rtl="0" fontAlgn="base">
      <a:spcBef>
        <a:spcPct val="0"/>
      </a:spcBef>
      <a:spcAft>
        <a:spcPct val="0"/>
      </a:spcAft>
      <a:defRPr sz="1400" kern="1200">
        <a:solidFill>
          <a:schemeClr val="tx1"/>
        </a:solidFill>
        <a:latin typeface="Palatino Linotype" pitchFamily="18" charset="0"/>
        <a:ea typeface="+mn-ea"/>
        <a:cs typeface="+mn-cs"/>
      </a:defRPr>
    </a:lvl5pPr>
    <a:lvl6pPr marL="2286000" algn="l" defTabSz="914400" rtl="0" eaLnBrk="1" latinLnBrk="0" hangingPunct="1">
      <a:defRPr sz="1400" kern="1200">
        <a:solidFill>
          <a:schemeClr val="tx1"/>
        </a:solidFill>
        <a:latin typeface="Palatino Linotype" pitchFamily="18" charset="0"/>
        <a:ea typeface="+mn-ea"/>
        <a:cs typeface="+mn-cs"/>
      </a:defRPr>
    </a:lvl6pPr>
    <a:lvl7pPr marL="2743200" algn="l" defTabSz="914400" rtl="0" eaLnBrk="1" latinLnBrk="0" hangingPunct="1">
      <a:defRPr sz="1400" kern="1200">
        <a:solidFill>
          <a:schemeClr val="tx1"/>
        </a:solidFill>
        <a:latin typeface="Palatino Linotype" pitchFamily="18" charset="0"/>
        <a:ea typeface="+mn-ea"/>
        <a:cs typeface="+mn-cs"/>
      </a:defRPr>
    </a:lvl7pPr>
    <a:lvl8pPr marL="3200400" algn="l" defTabSz="914400" rtl="0" eaLnBrk="1" latinLnBrk="0" hangingPunct="1">
      <a:defRPr sz="1400" kern="1200">
        <a:solidFill>
          <a:schemeClr val="tx1"/>
        </a:solidFill>
        <a:latin typeface="Palatino Linotype" pitchFamily="18" charset="0"/>
        <a:ea typeface="+mn-ea"/>
        <a:cs typeface="+mn-cs"/>
      </a:defRPr>
    </a:lvl8pPr>
    <a:lvl9pPr marL="3657600" algn="l" defTabSz="914400" rtl="0" eaLnBrk="1" latinLnBrk="0" hangingPunct="1">
      <a:defRPr sz="1400" kern="1200">
        <a:solidFill>
          <a:schemeClr val="tx1"/>
        </a:solidFill>
        <a:latin typeface="Palatino Linotype" pitchFamily="18"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070"/>
    <a:srgbClr val="129152"/>
    <a:srgbClr val="6AB6C8"/>
    <a:srgbClr val="009FB8"/>
    <a:srgbClr val="009F52"/>
    <a:srgbClr val="115865"/>
    <a:srgbClr val="0E6B79"/>
    <a:srgbClr val="DAE648"/>
    <a:srgbClr val="E2AB42"/>
    <a:srgbClr val="E7E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eematyyli 1 - Korostu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Normaali tyyli 1 - Korostu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eematyyli 1 - Korostu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Vaalea tyyli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Vaalea tyyli 1 - Korostus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0" autoAdjust="0"/>
    <p:restoredTop sz="93963" autoAdjust="0"/>
  </p:normalViewPr>
  <p:slideViewPr>
    <p:cSldViewPr>
      <p:cViewPr varScale="1">
        <p:scale>
          <a:sx n="73" d="100"/>
          <a:sy n="73" d="100"/>
        </p:scale>
        <p:origin x="1160" y="56"/>
      </p:cViewPr>
      <p:guideLst>
        <p:guide orient="horz" pos="1800"/>
        <p:guide pos="2880"/>
      </p:guideLst>
    </p:cSldViewPr>
  </p:slideViewPr>
  <p:notesTextViewPr>
    <p:cViewPr>
      <p:scale>
        <a:sx n="125" d="100"/>
        <a:sy n="125"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pPr>
              <a:defRPr/>
            </a:pPr>
            <a:endParaRPr lang="en-GB"/>
          </a:p>
        </p:txBody>
      </p:sp>
      <p:sp>
        <p:nvSpPr>
          <p:cNvPr id="94211" name="Rectangle 3"/>
          <p:cNvSpPr>
            <a:spLocks noGrp="1" noChangeArrowheads="1"/>
          </p:cNvSpPr>
          <p:nvPr>
            <p:ph type="dt" sz="quarter"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a:defRPr/>
            </a:pPr>
            <a:endParaRPr lang="en-GB"/>
          </a:p>
        </p:txBody>
      </p:sp>
      <p:sp>
        <p:nvSpPr>
          <p:cNvPr id="94212" name="Rectangle 4"/>
          <p:cNvSpPr>
            <a:spLocks noGrp="1" noChangeArrowheads="1"/>
          </p:cNvSpPr>
          <p:nvPr>
            <p:ph type="ftr" sz="quarter" idx="2"/>
          </p:nvPr>
        </p:nvSpPr>
        <p:spPr bwMode="auto">
          <a:xfrm>
            <a:off x="0"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lvl1pPr>
          </a:lstStyle>
          <a:p>
            <a:pPr>
              <a:defRPr/>
            </a:pPr>
            <a:endParaRPr lang="en-GB"/>
          </a:p>
        </p:txBody>
      </p:sp>
      <p:sp>
        <p:nvSpPr>
          <p:cNvPr id="94213" name="Rectangle 5"/>
          <p:cNvSpPr>
            <a:spLocks noGrp="1" noChangeArrowheads="1"/>
          </p:cNvSpPr>
          <p:nvPr>
            <p:ph type="sldNum" sz="quarter" idx="3"/>
          </p:nvPr>
        </p:nvSpPr>
        <p:spPr bwMode="auto">
          <a:xfrm>
            <a:off x="3777607"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lvl1pPr>
          </a:lstStyle>
          <a:p>
            <a:pPr>
              <a:defRPr/>
            </a:pPr>
            <a:fld id="{333221B3-AEEF-4E71-B54F-84FA5977AD48}" type="slidenum">
              <a:rPr lang="en-GB"/>
              <a:pPr>
                <a:defRPr/>
              </a:pPr>
              <a:t>‹#›</a:t>
            </a:fld>
            <a:endParaRPr lang="en-GB"/>
          </a:p>
        </p:txBody>
      </p:sp>
    </p:spTree>
    <p:extLst>
      <p:ext uri="{BB962C8B-B14F-4D97-AF65-F5344CB8AC3E}">
        <p14:creationId xmlns:p14="http://schemas.microsoft.com/office/powerpoint/2010/main" val="606260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lvl1pPr>
          </a:lstStyle>
          <a:p>
            <a:pPr>
              <a:defRPr/>
            </a:pPr>
            <a:endParaRPr lang="en-GB"/>
          </a:p>
        </p:txBody>
      </p:sp>
      <p:sp>
        <p:nvSpPr>
          <p:cNvPr id="89091" name="Rectangle 3"/>
          <p:cNvSpPr>
            <a:spLocks noGrp="1" noChangeArrowheads="1"/>
          </p:cNvSpPr>
          <p:nvPr>
            <p:ph type="dt" idx="1"/>
          </p:nvPr>
        </p:nvSpPr>
        <p:spPr bwMode="auto">
          <a:xfrm>
            <a:off x="3777607" y="0"/>
            <a:ext cx="2889938"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a:defRPr/>
            </a:pPr>
            <a:endParaRPr lang="en-GB"/>
          </a:p>
        </p:txBody>
      </p:sp>
      <p:sp>
        <p:nvSpPr>
          <p:cNvPr id="23556" name="Rectangle 4"/>
          <p:cNvSpPr>
            <a:spLocks noGrp="1" noRot="1" noChangeAspect="1" noChangeArrowheads="1" noTextEdit="1"/>
          </p:cNvSpPr>
          <p:nvPr>
            <p:ph type="sldImg" idx="2"/>
          </p:nvPr>
        </p:nvSpPr>
        <p:spPr bwMode="auto">
          <a:xfrm>
            <a:off x="357188" y="744538"/>
            <a:ext cx="5954712" cy="3722687"/>
          </a:xfrm>
          <a:prstGeom prst="rect">
            <a:avLst/>
          </a:prstGeom>
          <a:noFill/>
          <a:ln w="9525">
            <a:solidFill>
              <a:srgbClr val="000000"/>
            </a:solidFill>
            <a:miter lim="800000"/>
            <a:headEnd/>
            <a:tailEnd/>
          </a:ln>
        </p:spPr>
      </p:sp>
      <p:sp>
        <p:nvSpPr>
          <p:cNvPr id="89093" name="Rectangle 5"/>
          <p:cNvSpPr>
            <a:spLocks noGrp="1" noChangeArrowheads="1"/>
          </p:cNvSpPr>
          <p:nvPr>
            <p:ph type="body" sz="quarter" idx="3"/>
          </p:nvPr>
        </p:nvSpPr>
        <p:spPr bwMode="auto">
          <a:xfrm>
            <a:off x="666909" y="4715907"/>
            <a:ext cx="533527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9094" name="Rectangle 6"/>
          <p:cNvSpPr>
            <a:spLocks noGrp="1" noChangeArrowheads="1"/>
          </p:cNvSpPr>
          <p:nvPr>
            <p:ph type="ftr" sz="quarter" idx="4"/>
          </p:nvPr>
        </p:nvSpPr>
        <p:spPr bwMode="auto">
          <a:xfrm>
            <a:off x="0"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lvl1pPr>
          </a:lstStyle>
          <a:p>
            <a:pPr>
              <a:defRPr/>
            </a:pPr>
            <a:endParaRPr lang="en-GB"/>
          </a:p>
        </p:txBody>
      </p:sp>
      <p:sp>
        <p:nvSpPr>
          <p:cNvPr id="89095" name="Rectangle 7"/>
          <p:cNvSpPr>
            <a:spLocks noGrp="1" noChangeArrowheads="1"/>
          </p:cNvSpPr>
          <p:nvPr>
            <p:ph type="sldNum" sz="quarter" idx="5"/>
          </p:nvPr>
        </p:nvSpPr>
        <p:spPr bwMode="auto">
          <a:xfrm>
            <a:off x="3777607" y="9430091"/>
            <a:ext cx="2889938"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lvl1pPr>
          </a:lstStyle>
          <a:p>
            <a:pPr>
              <a:defRPr/>
            </a:pPr>
            <a:fld id="{59B94AAB-AEB6-4909-A9E9-7A8097C20927}" type="slidenum">
              <a:rPr lang="en-GB"/>
              <a:pPr>
                <a:defRPr/>
              </a:pPr>
              <a:t>‹#›</a:t>
            </a:fld>
            <a:endParaRPr lang="en-GB"/>
          </a:p>
        </p:txBody>
      </p:sp>
    </p:spTree>
    <p:extLst>
      <p:ext uri="{BB962C8B-B14F-4D97-AF65-F5344CB8AC3E}">
        <p14:creationId xmlns:p14="http://schemas.microsoft.com/office/powerpoint/2010/main" val="4099711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Palatino Linotype"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Palatino Linotype"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Palatino Linotype"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Palatino Linotype"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Palatino Linotype"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a:t>
            </a:fld>
            <a:endParaRPr lang="en-GB"/>
          </a:p>
        </p:txBody>
      </p:sp>
    </p:spTree>
    <p:extLst>
      <p:ext uri="{BB962C8B-B14F-4D97-AF65-F5344CB8AC3E}">
        <p14:creationId xmlns:p14="http://schemas.microsoft.com/office/powerpoint/2010/main" val="1251378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10</a:t>
            </a:fld>
            <a:endParaRPr lang="en-GB"/>
          </a:p>
        </p:txBody>
      </p:sp>
    </p:spTree>
    <p:extLst>
      <p:ext uri="{BB962C8B-B14F-4D97-AF65-F5344CB8AC3E}">
        <p14:creationId xmlns:p14="http://schemas.microsoft.com/office/powerpoint/2010/main" val="178942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11</a:t>
            </a:fld>
            <a:endParaRPr lang="en-GB"/>
          </a:p>
        </p:txBody>
      </p:sp>
    </p:spTree>
    <p:extLst>
      <p:ext uri="{BB962C8B-B14F-4D97-AF65-F5344CB8AC3E}">
        <p14:creationId xmlns:p14="http://schemas.microsoft.com/office/powerpoint/2010/main" val="3664024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Wingdings" panose="05000000000000000000" pitchFamily="2" charset="2"/>
              <a:buNone/>
            </a:pPr>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12</a:t>
            </a:fld>
            <a:endParaRPr lang="en-GB"/>
          </a:p>
        </p:txBody>
      </p:sp>
    </p:spTree>
    <p:extLst>
      <p:ext uri="{BB962C8B-B14F-4D97-AF65-F5344CB8AC3E}">
        <p14:creationId xmlns:p14="http://schemas.microsoft.com/office/powerpoint/2010/main" val="161214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None/>
            </a:pPr>
            <a:r>
              <a:rPr lang="fi-FI" sz="1200" b="0" i="0" kern="1200" dirty="0" smtClean="0">
                <a:solidFill>
                  <a:schemeClr val="tx1"/>
                </a:solidFill>
                <a:effectLst/>
                <a:latin typeface="Palatino Linotype" pitchFamily="18" charset="0"/>
                <a:ea typeface="+mn-ea"/>
                <a:cs typeface="+mn-cs"/>
              </a:rPr>
              <a:t>Neljäsosa vastaajista oli erittäin kiinnostunut matkustamaan Suomeen luontomatkalle, kaiken kaikkiaan jopa 90 % oli edes jossain määrin kiinnostuneita. Keskiarvoja tarkastellessa VR-laseilla katsoneilla kiinnostus oli suurempaa (VR-laseilla keskiarvo oli 4,85, tabletilla 4,55). </a:t>
            </a:r>
          </a:p>
          <a:p>
            <a:pPr marL="0" indent="0">
              <a:buNone/>
            </a:pPr>
            <a:r>
              <a:rPr lang="fi-FI" sz="1200" b="0" i="0" kern="1200" dirty="0" smtClean="0">
                <a:solidFill>
                  <a:schemeClr val="tx1"/>
                </a:solidFill>
                <a:effectLst/>
                <a:latin typeface="Palatino Linotype" pitchFamily="18" charset="0"/>
                <a:ea typeface="+mn-ea"/>
                <a:cs typeface="+mn-cs"/>
              </a:rPr>
              <a:t>Ainoa</a:t>
            </a:r>
            <a:r>
              <a:rPr lang="fi-FI" sz="1200" b="0" i="0" kern="1200" baseline="0" dirty="0" smtClean="0">
                <a:solidFill>
                  <a:schemeClr val="tx1"/>
                </a:solidFill>
                <a:effectLst/>
                <a:latin typeface="Palatino Linotype" pitchFamily="18" charset="0"/>
                <a:ea typeface="+mn-ea"/>
                <a:cs typeface="+mn-cs"/>
              </a:rPr>
              <a:t> tilastollinen ero tunteissa eri laitteilla katsottuna oli tylsyydessä, VR-laseilla katsottuna vähemmän tylsä.</a:t>
            </a:r>
          </a:p>
          <a:p>
            <a:pPr marL="0" indent="0">
              <a:buNone/>
            </a:pPr>
            <a:r>
              <a:rPr lang="fi-FI" sz="1200" b="0" i="0" kern="1200" dirty="0" smtClean="0">
                <a:solidFill>
                  <a:schemeClr val="tx1"/>
                </a:solidFill>
                <a:effectLst/>
                <a:latin typeface="Palatino Linotype" pitchFamily="18" charset="0"/>
                <a:ea typeface="+mn-ea"/>
                <a:cs typeface="+mn-cs"/>
              </a:rPr>
              <a:t>Molemmilla laitteilla mitä enemmän onnellisuutta koki, sitä enemmän oli kiinnostunut luontolomasta. </a:t>
            </a:r>
            <a:r>
              <a:rPr lang="fi-FI" sz="1200" b="0" i="0" kern="1200" dirty="0" err="1" smtClean="0">
                <a:solidFill>
                  <a:schemeClr val="tx1"/>
                </a:solidFill>
                <a:effectLst/>
                <a:latin typeface="Palatino Linotype" pitchFamily="18" charset="0"/>
                <a:ea typeface="+mn-ea"/>
                <a:cs typeface="+mn-cs"/>
              </a:rPr>
              <a:t>Tablet</a:t>
            </a:r>
            <a:r>
              <a:rPr lang="fi-FI" sz="1200" b="0" i="0" kern="1200" dirty="0" smtClean="0">
                <a:solidFill>
                  <a:schemeClr val="tx1"/>
                </a:solidFill>
                <a:effectLst/>
                <a:latin typeface="Palatino Linotype" pitchFamily="18" charset="0"/>
                <a:ea typeface="+mn-ea"/>
                <a:cs typeface="+mn-cs"/>
              </a:rPr>
              <a:t>-videolla vaikutus oli suurempi. Tabletilla mitä enemmän surullisuutta koki, sitä vähemmän oli kiinnostusta. </a:t>
            </a:r>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13</a:t>
            </a:fld>
            <a:endParaRPr lang="en-GB"/>
          </a:p>
        </p:txBody>
      </p:sp>
    </p:spTree>
    <p:extLst>
      <p:ext uri="{BB962C8B-B14F-4D97-AF65-F5344CB8AC3E}">
        <p14:creationId xmlns:p14="http://schemas.microsoft.com/office/powerpoint/2010/main" val="353427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14</a:t>
            </a:fld>
            <a:endParaRPr lang="en-GB"/>
          </a:p>
        </p:txBody>
      </p:sp>
    </p:spTree>
    <p:extLst>
      <p:ext uri="{BB962C8B-B14F-4D97-AF65-F5344CB8AC3E}">
        <p14:creationId xmlns:p14="http://schemas.microsoft.com/office/powerpoint/2010/main" val="294317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b="0" i="0" kern="1200" dirty="0" smtClean="0">
                <a:solidFill>
                  <a:schemeClr val="tx1"/>
                </a:solidFill>
                <a:effectLst/>
                <a:latin typeface="Palatino Linotype" pitchFamily="18" charset="0"/>
                <a:ea typeface="+mn-ea"/>
                <a:cs typeface="+mn-cs"/>
              </a:rPr>
              <a:t>Liikkuvampi ja aktiivisempi sisältö sopisi paremmin VR-sisällöksi, kun taas staattisempi ja rauhallisempi sisältö tabletilla katsottavaksi.</a:t>
            </a:r>
            <a:r>
              <a:rPr lang="en-US" sz="1200" b="0" i="0" kern="1200" dirty="0" smtClean="0">
                <a:solidFill>
                  <a:schemeClr val="tx1"/>
                </a:solidFill>
                <a:effectLst/>
                <a:latin typeface="Palatino Linotype" pitchFamily="18" charset="0"/>
                <a:ea typeface="+mn-ea"/>
                <a:cs typeface="+mn-cs"/>
              </a:rPr>
              <a:t> </a:t>
            </a:r>
            <a:endParaRPr lang="en-US" b="0" i="0" dirty="0" smtClean="0">
              <a:effectLst/>
            </a:endParaRPr>
          </a:p>
          <a:p>
            <a:pPr marL="0" indent="0">
              <a:buNone/>
            </a:pPr>
            <a:r>
              <a:rPr lang="fi-FI" dirty="0" smtClean="0"/>
              <a:t>Aasialaiset</a:t>
            </a:r>
            <a:r>
              <a:rPr lang="fi-FI" baseline="0" dirty="0" smtClean="0"/>
              <a:t> pitivät eniten metsäkävelystä ja Eurooppalaiset veneajelusta. </a:t>
            </a:r>
          </a:p>
          <a:p>
            <a:pPr marL="0" indent="0">
              <a:buNone/>
            </a:pPr>
            <a:r>
              <a:rPr lang="fi-FI" sz="1200" b="0" i="0" kern="1200" dirty="0" smtClean="0">
                <a:solidFill>
                  <a:schemeClr val="tx1"/>
                </a:solidFill>
                <a:effectLst/>
                <a:latin typeface="Palatino Linotype" pitchFamily="18" charset="0"/>
                <a:ea typeface="+mn-ea"/>
                <a:cs typeface="+mn-cs"/>
              </a:rPr>
              <a:t>Veneilyssä katsojia kiehtoi mm. liike, että näki vaihtuvia maisemia samalla kun istui veneen kyydissä. Ympäristö koettiin myös rentouttavana ja veden äänet olivat miellyttäviä. Myös järvenranta –kohtauksessa viehätti erityisesti luonnon hiljaisuus, veden ääni ja kauniit maisemat.</a:t>
            </a:r>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15</a:t>
            </a:fld>
            <a:endParaRPr lang="en-GB"/>
          </a:p>
        </p:txBody>
      </p:sp>
    </p:spTree>
    <p:extLst>
      <p:ext uri="{BB962C8B-B14F-4D97-AF65-F5344CB8AC3E}">
        <p14:creationId xmlns:p14="http://schemas.microsoft.com/office/powerpoint/2010/main" val="1789124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16</a:t>
            </a:fld>
            <a:endParaRPr lang="en-GB"/>
          </a:p>
        </p:txBody>
      </p:sp>
    </p:spTree>
    <p:extLst>
      <p:ext uri="{BB962C8B-B14F-4D97-AF65-F5344CB8AC3E}">
        <p14:creationId xmlns:p14="http://schemas.microsoft.com/office/powerpoint/2010/main" val="683875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Reaktiot</a:t>
            </a:r>
            <a:r>
              <a:rPr lang="fi-FI" baseline="0" dirty="0" smtClean="0"/>
              <a:t> positiivisia vaikka kuvattu synkimpään syysaikaan</a:t>
            </a:r>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17</a:t>
            </a:fld>
            <a:endParaRPr lang="en-GB"/>
          </a:p>
        </p:txBody>
      </p:sp>
    </p:spTree>
    <p:extLst>
      <p:ext uri="{BB962C8B-B14F-4D97-AF65-F5344CB8AC3E}">
        <p14:creationId xmlns:p14="http://schemas.microsoft.com/office/powerpoint/2010/main" val="1955943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smtClean="0"/>
              <a:t>Reaktiot</a:t>
            </a:r>
            <a:r>
              <a:rPr lang="fi-FI" baseline="0" dirty="0" smtClean="0"/>
              <a:t> positiivisia vaikka kuvattu synkimpään syysaikaan</a:t>
            </a:r>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18</a:t>
            </a:fld>
            <a:endParaRPr lang="en-GB"/>
          </a:p>
        </p:txBody>
      </p:sp>
    </p:spTree>
    <p:extLst>
      <p:ext uri="{BB962C8B-B14F-4D97-AF65-F5344CB8AC3E}">
        <p14:creationId xmlns:p14="http://schemas.microsoft.com/office/powerpoint/2010/main" val="3740436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19</a:t>
            </a:fld>
            <a:endParaRPr lang="en-GB"/>
          </a:p>
        </p:txBody>
      </p:sp>
    </p:spTree>
    <p:extLst>
      <p:ext uri="{BB962C8B-B14F-4D97-AF65-F5344CB8AC3E}">
        <p14:creationId xmlns:p14="http://schemas.microsoft.com/office/powerpoint/2010/main" val="118312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2</a:t>
            </a:fld>
            <a:endParaRPr lang="en-GB"/>
          </a:p>
        </p:txBody>
      </p:sp>
    </p:spTree>
    <p:extLst>
      <p:ext uri="{BB962C8B-B14F-4D97-AF65-F5344CB8AC3E}">
        <p14:creationId xmlns:p14="http://schemas.microsoft.com/office/powerpoint/2010/main" val="93122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3</a:t>
            </a:fld>
            <a:endParaRPr lang="en-GB"/>
          </a:p>
        </p:txBody>
      </p:sp>
    </p:spTree>
    <p:extLst>
      <p:ext uri="{BB962C8B-B14F-4D97-AF65-F5344CB8AC3E}">
        <p14:creationId xmlns:p14="http://schemas.microsoft.com/office/powerpoint/2010/main" val="348558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4</a:t>
            </a:fld>
            <a:endParaRPr lang="en-GB"/>
          </a:p>
        </p:txBody>
      </p:sp>
    </p:spTree>
    <p:extLst>
      <p:ext uri="{BB962C8B-B14F-4D97-AF65-F5344CB8AC3E}">
        <p14:creationId xmlns:p14="http://schemas.microsoft.com/office/powerpoint/2010/main" val="3423543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en-US" sz="1200" b="0" i="0" kern="1200" dirty="0" smtClean="0">
                <a:solidFill>
                  <a:schemeClr val="tx1"/>
                </a:solidFill>
                <a:effectLst/>
                <a:latin typeface="Palatino Linotype" pitchFamily="18" charset="0"/>
                <a:ea typeface="+mn-ea"/>
                <a:cs typeface="+mn-cs"/>
              </a:rPr>
              <a:t>Search engines love videos because they see them as high-quality content, so to this end, using videos in various types of content as well as on your main web pages can work wonders for your SEO -- as long as the videos themselves are optimized properly as well.</a:t>
            </a:r>
          </a:p>
          <a:p>
            <a:pPr marL="171450" indent="-171450">
              <a:buFontTx/>
              <a:buChar char="-"/>
            </a:pPr>
            <a:r>
              <a:rPr lang="en-US" sz="1200" b="0" i="0" kern="1200" dirty="0" smtClean="0">
                <a:solidFill>
                  <a:schemeClr val="tx1"/>
                </a:solidFill>
                <a:effectLst/>
                <a:latin typeface="Palatino Linotype" pitchFamily="18" charset="0"/>
                <a:ea typeface="+mn-ea"/>
                <a:cs typeface="+mn-cs"/>
              </a:rPr>
              <a:t>81 % of businesses are now using video for marketing</a:t>
            </a:r>
          </a:p>
          <a:p>
            <a:pPr marL="171450" indent="-171450">
              <a:buFontTx/>
              <a:buChar char="-"/>
            </a:pPr>
            <a:r>
              <a:rPr lang="en-US" sz="1200" b="0" i="0" kern="1200" dirty="0" smtClean="0">
                <a:solidFill>
                  <a:schemeClr val="tx1"/>
                </a:solidFill>
                <a:effectLst/>
                <a:latin typeface="Palatino Linotype" pitchFamily="18" charset="0"/>
                <a:ea typeface="+mn-ea"/>
                <a:cs typeface="+mn-cs"/>
              </a:rPr>
              <a:t>Live video will account for 13 % of traffic by 2021</a:t>
            </a:r>
          </a:p>
          <a:p>
            <a:pPr marL="171450" indent="-171450">
              <a:buFontTx/>
              <a:buChar char="-"/>
            </a:pPr>
            <a:r>
              <a:rPr lang="en-US" sz="1200" b="0" i="0" kern="1200" dirty="0" smtClean="0">
                <a:solidFill>
                  <a:schemeClr val="tx1"/>
                </a:solidFill>
                <a:effectLst/>
                <a:latin typeface="Palatino Linotype" pitchFamily="18" charset="0"/>
                <a:ea typeface="+mn-ea"/>
                <a:cs typeface="+mn-cs"/>
              </a:rPr>
              <a:t>90% of consumers claim a video will help them make a purchasing decision</a:t>
            </a:r>
          </a:p>
          <a:p>
            <a:pPr marL="171450" indent="-171450">
              <a:buFontTx/>
              <a:buChar char="-"/>
            </a:pPr>
            <a:endParaRPr lang="en-US" sz="1200" b="0" i="0" kern="1200" dirty="0" smtClean="0">
              <a:solidFill>
                <a:schemeClr val="tx1"/>
              </a:solidFill>
              <a:effectLst/>
              <a:latin typeface="Palatino Linotype" pitchFamily="18" charset="0"/>
              <a:ea typeface="+mn-ea"/>
              <a:cs typeface="+mn-cs"/>
            </a:endParaRPr>
          </a:p>
          <a:p>
            <a:pPr marL="171450" indent="-171450">
              <a:buFontTx/>
              <a:buChar char="-"/>
            </a:pPr>
            <a:r>
              <a:rPr lang="fi-FI" b="0" i="0" dirty="0" smtClean="0"/>
              <a:t>https://digitalmarketinginstitute.com/blog/2018-04-25-the-importance-of-video-marketing </a:t>
            </a:r>
            <a:endParaRPr lang="fi-FI" b="0" i="0"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5</a:t>
            </a:fld>
            <a:endParaRPr lang="en-GB"/>
          </a:p>
        </p:txBody>
      </p:sp>
    </p:spTree>
    <p:extLst>
      <p:ext uri="{BB962C8B-B14F-4D97-AF65-F5344CB8AC3E}">
        <p14:creationId xmlns:p14="http://schemas.microsoft.com/office/powerpoint/2010/main" val="135135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smtClean="0"/>
              <a:t>Helpommin lähellä todellisuutta oleva kuva kohteesta tai tuotteesta, pienempi pettymysten</a:t>
            </a:r>
            <a:r>
              <a:rPr lang="fi-FI" baseline="0" dirty="0" smtClean="0"/>
              <a:t> riski</a:t>
            </a:r>
          </a:p>
          <a:p>
            <a:pPr marL="171450" indent="-171450">
              <a:buFontTx/>
              <a:buChar char="-"/>
            </a:pPr>
            <a:r>
              <a:rPr lang="fi-FI" baseline="0" dirty="0" smtClean="0"/>
              <a:t>Matkustushalukkuutta lisäävät niin lyhyet markkinointivideot kuin elokuvatkin</a:t>
            </a:r>
          </a:p>
          <a:p>
            <a:pPr marL="171450" indent="-171450">
              <a:buFontTx/>
              <a:buChar char="-"/>
            </a:pPr>
            <a:r>
              <a:rPr lang="fi-FI" baseline="0" dirty="0" err="1" smtClean="0"/>
              <a:t>Inspired</a:t>
            </a:r>
            <a:r>
              <a:rPr lang="fi-FI" baseline="0" dirty="0" smtClean="0"/>
              <a:t> </a:t>
            </a:r>
            <a:r>
              <a:rPr lang="fi-FI" baseline="0" dirty="0" err="1" smtClean="0"/>
              <a:t>by</a:t>
            </a:r>
            <a:r>
              <a:rPr lang="fi-FI" baseline="0" dirty="0" smtClean="0"/>
              <a:t> </a:t>
            </a:r>
            <a:r>
              <a:rPr lang="fi-FI" baseline="0" dirty="0" err="1" smtClean="0"/>
              <a:t>Iceland</a:t>
            </a:r>
            <a:r>
              <a:rPr lang="fi-FI" baseline="0" dirty="0" smtClean="0"/>
              <a:t> </a:t>
            </a:r>
            <a:r>
              <a:rPr lang="fi-FI" baseline="0" dirty="0" smtClean="0">
                <a:sym typeface="Wingdings" panose="05000000000000000000" pitchFamily="2" charset="2"/>
              </a:rPr>
              <a:t> markkinointivideot + henkilökohtaiset tarinat, </a:t>
            </a:r>
            <a:r>
              <a:rPr lang="fi-FI" baseline="0" dirty="0" err="1" smtClean="0">
                <a:sym typeface="Wingdings" panose="05000000000000000000" pitchFamily="2" charset="2"/>
              </a:rPr>
              <a:t>icelandic</a:t>
            </a:r>
            <a:r>
              <a:rPr lang="fi-FI" baseline="0" dirty="0" smtClean="0">
                <a:sym typeface="Wingdings" panose="05000000000000000000" pitchFamily="2" charset="2"/>
              </a:rPr>
              <a:t> </a:t>
            </a:r>
            <a:r>
              <a:rPr lang="fi-FI" baseline="0" dirty="0" err="1" smtClean="0">
                <a:sym typeface="Wingdings" panose="05000000000000000000" pitchFamily="2" charset="2"/>
              </a:rPr>
              <a:t>pledge</a:t>
            </a:r>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6</a:t>
            </a:fld>
            <a:endParaRPr lang="en-GB"/>
          </a:p>
        </p:txBody>
      </p:sp>
    </p:spTree>
    <p:extLst>
      <p:ext uri="{BB962C8B-B14F-4D97-AF65-F5344CB8AC3E}">
        <p14:creationId xmlns:p14="http://schemas.microsoft.com/office/powerpoint/2010/main" val="169850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7</a:t>
            </a:fld>
            <a:endParaRPr lang="en-GB"/>
          </a:p>
        </p:txBody>
      </p:sp>
    </p:spTree>
    <p:extLst>
      <p:ext uri="{BB962C8B-B14F-4D97-AF65-F5344CB8AC3E}">
        <p14:creationId xmlns:p14="http://schemas.microsoft.com/office/powerpoint/2010/main" val="2559774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8</a:t>
            </a:fld>
            <a:endParaRPr lang="en-GB"/>
          </a:p>
        </p:txBody>
      </p:sp>
    </p:spTree>
    <p:extLst>
      <p:ext uri="{BB962C8B-B14F-4D97-AF65-F5344CB8AC3E}">
        <p14:creationId xmlns:p14="http://schemas.microsoft.com/office/powerpoint/2010/main" val="1973585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a:defRPr/>
            </a:pPr>
            <a:fld id="{59B94AAB-AEB6-4909-A9E9-7A8097C20927}" type="slidenum">
              <a:rPr lang="en-GB" smtClean="0"/>
              <a:pPr>
                <a:defRPr/>
              </a:pPr>
              <a:t>9</a:t>
            </a:fld>
            <a:endParaRPr lang="en-GB"/>
          </a:p>
        </p:txBody>
      </p:sp>
    </p:spTree>
    <p:extLst>
      <p:ext uri="{BB962C8B-B14F-4D97-AF65-F5344CB8AC3E}">
        <p14:creationId xmlns:p14="http://schemas.microsoft.com/office/powerpoint/2010/main" val="1405941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
    <p:spTree>
      <p:nvGrpSpPr>
        <p:cNvPr id="1" name=""/>
        <p:cNvGrpSpPr/>
        <p:nvPr/>
      </p:nvGrpSpPr>
      <p:grpSpPr>
        <a:xfrm>
          <a:off x="0" y="0"/>
          <a:ext cx="0" cy="0"/>
          <a:chOff x="0" y="0"/>
          <a:chExt cx="0" cy="0"/>
        </a:xfrm>
      </p:grpSpPr>
      <p:sp>
        <p:nvSpPr>
          <p:cNvPr id="81923" name="Rectangle 3"/>
          <p:cNvSpPr>
            <a:spLocks noGrp="1" noChangeArrowheads="1"/>
          </p:cNvSpPr>
          <p:nvPr>
            <p:ph type="ctrTitle" hasCustomPrompt="1"/>
          </p:nvPr>
        </p:nvSpPr>
        <p:spPr>
          <a:xfrm>
            <a:off x="395536" y="2353444"/>
            <a:ext cx="8280920" cy="1296144"/>
          </a:xfrm>
        </p:spPr>
        <p:txBody>
          <a:bodyPr/>
          <a:lstStyle>
            <a:lvl1pPr>
              <a:lnSpc>
                <a:spcPts val="4200"/>
              </a:lnSpc>
              <a:defRPr sz="3300" baseline="0"/>
            </a:lvl1pPr>
          </a:lstStyle>
          <a:p>
            <a:r>
              <a:rPr lang="fi-FI" dirty="0" smtClean="0"/>
              <a:t>Itä-Suomen yliopisto –</a:t>
            </a:r>
            <a:br>
              <a:rPr lang="fi-FI" dirty="0" smtClean="0"/>
            </a:br>
            <a:r>
              <a:rPr lang="fi-FI" dirty="0" smtClean="0"/>
              <a:t>Hyvällä tieteellä on tekijänsä</a:t>
            </a:r>
            <a:endParaRPr lang="fi-FI" dirty="0"/>
          </a:p>
        </p:txBody>
      </p:sp>
      <p:sp>
        <p:nvSpPr>
          <p:cNvPr id="81924" name="Rectangle 4"/>
          <p:cNvSpPr>
            <a:spLocks noGrp="1" noChangeArrowheads="1"/>
          </p:cNvSpPr>
          <p:nvPr>
            <p:ph type="subTitle" idx="1" hasCustomPrompt="1"/>
          </p:nvPr>
        </p:nvSpPr>
        <p:spPr>
          <a:xfrm>
            <a:off x="395536" y="409228"/>
            <a:ext cx="6696744" cy="288032"/>
          </a:xfrm>
        </p:spPr>
        <p:txBody>
          <a:bodyPr rIns="91440"/>
          <a:lstStyle>
            <a:lvl1pPr marL="0" indent="0">
              <a:buFontTx/>
              <a:buNone/>
              <a:defRPr sz="1400" i="0">
                <a:solidFill>
                  <a:schemeClr val="tx1"/>
                </a:solidFill>
              </a:defRPr>
            </a:lvl1pPr>
          </a:lstStyle>
          <a:p>
            <a:pPr eaLnBrk="1" hangingPunct="1"/>
            <a:r>
              <a:rPr lang="fi-FI" dirty="0" smtClean="0">
                <a:latin typeface="Palatino Linotype" charset="0"/>
              </a:rPr>
              <a:t>Luentotilaisuus Mallipaikassa 30.10.2015</a:t>
            </a:r>
            <a:endParaRPr lang="fi-FI" dirty="0">
              <a:latin typeface="Palatino Linotype" charset="0"/>
            </a:endParaRPr>
          </a:p>
        </p:txBody>
      </p:sp>
      <p:sp>
        <p:nvSpPr>
          <p:cNvPr id="11" name="Tekstiruutu 10"/>
          <p:cNvSpPr txBox="1"/>
          <p:nvPr userDrawn="1"/>
        </p:nvSpPr>
        <p:spPr>
          <a:xfrm>
            <a:off x="323528" y="5188178"/>
            <a:ext cx="3528392" cy="261610"/>
          </a:xfrm>
          <a:prstGeom prst="rect">
            <a:avLst/>
          </a:prstGeom>
          <a:noFill/>
        </p:spPr>
        <p:txBody>
          <a:bodyPr wrap="square" rtlCol="0">
            <a:spAutoFit/>
          </a:bodyPr>
          <a:lstStyle/>
          <a:p>
            <a:r>
              <a:rPr lang="fi-FI" sz="1100" b="1" dirty="0" smtClean="0">
                <a:solidFill>
                  <a:schemeClr val="bg2">
                    <a:lumMod val="25000"/>
                  </a:schemeClr>
                </a:solidFill>
                <a:latin typeface="Arial" panose="020B0604020202020204" pitchFamily="34" charset="0"/>
                <a:cs typeface="Arial" panose="020B0604020202020204" pitchFamily="34" charset="0"/>
              </a:rPr>
              <a:t>UEF</a:t>
            </a:r>
            <a:r>
              <a:rPr lang="fi-FI" sz="1100" dirty="0" smtClean="0">
                <a:solidFill>
                  <a:schemeClr val="bg2">
                    <a:lumMod val="25000"/>
                  </a:schemeClr>
                </a:solidFill>
                <a:latin typeface="Arial" panose="020B0604020202020204" pitchFamily="34" charset="0"/>
                <a:cs typeface="Arial" panose="020B0604020202020204" pitchFamily="34" charset="0"/>
              </a:rPr>
              <a:t> // </a:t>
            </a:r>
            <a:r>
              <a:rPr lang="fi-FI" sz="1100" dirty="0" err="1" smtClean="0">
                <a:solidFill>
                  <a:schemeClr val="bg2">
                    <a:lumMod val="25000"/>
                  </a:schemeClr>
                </a:solidFill>
                <a:latin typeface="Arial" panose="020B0604020202020204" pitchFamily="34" charset="0"/>
                <a:cs typeface="Arial" panose="020B0604020202020204" pitchFamily="34" charset="0"/>
              </a:rPr>
              <a:t>University</a:t>
            </a:r>
            <a:r>
              <a:rPr lang="fi-FI" sz="1100" dirty="0" smtClean="0">
                <a:solidFill>
                  <a:schemeClr val="bg2">
                    <a:lumMod val="25000"/>
                  </a:schemeClr>
                </a:solidFill>
                <a:latin typeface="Arial" panose="020B0604020202020204" pitchFamily="34" charset="0"/>
                <a:cs typeface="Arial" panose="020B0604020202020204" pitchFamily="34" charset="0"/>
              </a:rPr>
              <a:t> of Eastern Finland</a:t>
            </a:r>
            <a:endParaRPr lang="fi-FI" sz="1100" dirty="0">
              <a:solidFill>
                <a:schemeClr val="bg2">
                  <a:lumMod val="25000"/>
                </a:schemeClr>
              </a:solidFill>
              <a:latin typeface="Arial" panose="020B0604020202020204" pitchFamily="34" charset="0"/>
              <a:cs typeface="Arial" panose="020B0604020202020204" pitchFamily="34" charset="0"/>
            </a:endParaRPr>
          </a:p>
        </p:txBody>
      </p:sp>
      <p:sp>
        <p:nvSpPr>
          <p:cNvPr id="9" name="Suorakulmio 8"/>
          <p:cNvSpPr/>
          <p:nvPr userDrawn="1"/>
        </p:nvSpPr>
        <p:spPr>
          <a:xfrm>
            <a:off x="395536" y="5616624"/>
            <a:ext cx="8352928" cy="1211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Tekstin paikkamerkki 5"/>
          <p:cNvSpPr>
            <a:spLocks noGrp="1"/>
          </p:cNvSpPr>
          <p:nvPr>
            <p:ph type="body" sz="quarter" idx="10" hasCustomPrompt="1"/>
          </p:nvPr>
        </p:nvSpPr>
        <p:spPr>
          <a:xfrm>
            <a:off x="395536" y="697260"/>
            <a:ext cx="6696744" cy="288032"/>
          </a:xfrm>
        </p:spPr>
        <p:txBody>
          <a:bodyPr/>
          <a:lstStyle>
            <a:lvl1pPr marL="0" indent="0" algn="l">
              <a:buNone/>
              <a:defRPr sz="1400" i="1" baseline="0">
                <a:solidFill>
                  <a:schemeClr val="accent2"/>
                </a:solidFill>
              </a:defRPr>
            </a:lvl1pPr>
          </a:lstStyle>
          <a:p>
            <a:r>
              <a:rPr lang="fi-FI" dirty="0" smtClean="0"/>
              <a:t>Etunimi Sukunimi, Titteli</a:t>
            </a:r>
            <a:endParaRPr lang="fi-FI" dirty="0"/>
          </a:p>
        </p:txBody>
      </p:sp>
      <p:pic>
        <p:nvPicPr>
          <p:cNvPr id="8" name="Kuva 17" descr="UEF_tunnus_harmaa_taust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3453" y="401520"/>
            <a:ext cx="1433153" cy="1356718"/>
          </a:xfrm>
          <a:prstGeom prst="rect">
            <a:avLst/>
          </a:prstGeom>
        </p:spPr>
      </p:pic>
    </p:spTree>
    <p:extLst>
      <p:ext uri="{BB962C8B-B14F-4D97-AF65-F5344CB8AC3E}">
        <p14:creationId xmlns:p14="http://schemas.microsoft.com/office/powerpoint/2010/main" val="31508800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lehti harmaa">
    <p:spTree>
      <p:nvGrpSpPr>
        <p:cNvPr id="1" name=""/>
        <p:cNvGrpSpPr/>
        <p:nvPr/>
      </p:nvGrpSpPr>
      <p:grpSpPr>
        <a:xfrm>
          <a:off x="0" y="0"/>
          <a:ext cx="0" cy="0"/>
          <a:chOff x="0" y="0"/>
          <a:chExt cx="0" cy="0"/>
        </a:xfrm>
      </p:grpSpPr>
      <p:sp>
        <p:nvSpPr>
          <p:cNvPr id="7" name="Suorakulmio 6"/>
          <p:cNvSpPr/>
          <p:nvPr userDrawn="1"/>
        </p:nvSpPr>
        <p:spPr>
          <a:xfrm>
            <a:off x="395536" y="409228"/>
            <a:ext cx="8352928" cy="4680520"/>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rgbClr val="FFFFFF"/>
              </a:solidFill>
            </a:endParaRPr>
          </a:p>
        </p:txBody>
      </p:sp>
      <p:sp>
        <p:nvSpPr>
          <p:cNvPr id="2" name="Otsikko 1"/>
          <p:cNvSpPr>
            <a:spLocks noGrp="1"/>
          </p:cNvSpPr>
          <p:nvPr>
            <p:ph type="title"/>
          </p:nvPr>
        </p:nvSpPr>
        <p:spPr>
          <a:xfrm>
            <a:off x="755576" y="2137420"/>
            <a:ext cx="7632848" cy="648072"/>
          </a:xfrm>
        </p:spPr>
        <p:txBody>
          <a:bodyPr/>
          <a:lstStyle>
            <a:lvl1pPr>
              <a:defRPr>
                <a:solidFill>
                  <a:schemeClr val="accent3"/>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8" name="Suorakulmio 7"/>
          <p:cNvSpPr/>
          <p:nvPr userDrawn="1"/>
        </p:nvSpPr>
        <p:spPr>
          <a:xfrm>
            <a:off x="395536" y="5616624"/>
            <a:ext cx="8352928" cy="121196"/>
          </a:xfrm>
          <a:prstGeom prst="rect">
            <a:avLst/>
          </a:prstGeom>
          <a:solidFill>
            <a:srgbClr val="6A6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 name="Sisällön paikkamerkki 2"/>
          <p:cNvSpPr>
            <a:spLocks noGrp="1"/>
          </p:cNvSpPr>
          <p:nvPr>
            <p:ph idx="1"/>
          </p:nvPr>
        </p:nvSpPr>
        <p:spPr>
          <a:xfrm>
            <a:off x="755576" y="2785492"/>
            <a:ext cx="7632848" cy="360040"/>
          </a:xfrm>
        </p:spPr>
        <p:txBody>
          <a:bodyPr/>
          <a:lstStyle>
            <a:lvl1pPr marL="0" indent="0">
              <a:buFontTx/>
              <a:buNone/>
              <a:defRPr sz="1800" i="0">
                <a:solidFill>
                  <a:srgbClr val="FFFFFF"/>
                </a:solidFill>
              </a:defRPr>
            </a:lvl1pPr>
            <a:lvl2pPr marL="361950" indent="0">
              <a:buFontTx/>
              <a:buNone/>
              <a:defRPr>
                <a:solidFill>
                  <a:srgbClr val="FFFFFF"/>
                </a:solidFill>
              </a:defRPr>
            </a:lvl2pPr>
            <a:lvl3pPr marL="806450" indent="0">
              <a:buFontTx/>
              <a:buNone/>
              <a:defRPr>
                <a:solidFill>
                  <a:srgbClr val="FFFFFF"/>
                </a:solidFill>
              </a:defRPr>
            </a:lvl3pPr>
            <a:lvl4pPr marL="1163638" indent="0">
              <a:buFontTx/>
              <a:buNone/>
              <a:defRPr>
                <a:solidFill>
                  <a:srgbClr val="FFFFFF"/>
                </a:solidFill>
              </a:defRPr>
            </a:lvl4pPr>
            <a:lvl5pPr marL="1517650" indent="0">
              <a:buFontTx/>
              <a:buNone/>
              <a:defRPr>
                <a:solidFill>
                  <a:srgbClr val="FFFFFF"/>
                </a:solidFill>
              </a:defRPr>
            </a:lvl5pPr>
          </a:lstStyle>
          <a:p>
            <a:pPr lvl="0"/>
            <a:r>
              <a:rPr lang="fi-FI" dirty="0" smtClean="0"/>
              <a:t>Muokkaa tekstin perustyylejä napsauttamalla</a:t>
            </a:r>
          </a:p>
        </p:txBody>
      </p:sp>
      <p:sp>
        <p:nvSpPr>
          <p:cNvPr id="9"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defRPr>
            </a:lvl1pPr>
          </a:lstStyle>
          <a:p>
            <a:pPr>
              <a:defRPr/>
            </a:pPr>
            <a:fld id="{53FCBABD-41D0-47C6-BEE8-5256A0303ED7}" type="datetime1">
              <a:rPr lang="fi-FI" smtClean="0"/>
              <a:pPr>
                <a:defRPr/>
              </a:pPr>
              <a:t>10.10.2018</a:t>
            </a:fld>
            <a:endParaRPr lang="fi-FI" dirty="0"/>
          </a:p>
        </p:txBody>
      </p:sp>
      <p:sp>
        <p:nvSpPr>
          <p:cNvPr id="12"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defRPr>
            </a:lvl1pPr>
          </a:lstStyle>
          <a:p>
            <a:pPr>
              <a:defRPr/>
            </a:pPr>
            <a:r>
              <a:rPr lang="fi-FI" dirty="0" smtClean="0"/>
              <a:t>Esityksen nimi / Tekijä</a:t>
            </a:r>
            <a:endParaRPr lang="fi-FI" dirty="0"/>
          </a:p>
        </p:txBody>
      </p:sp>
      <p:sp>
        <p:nvSpPr>
          <p:cNvPr id="13"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spTree>
    <p:extLst>
      <p:ext uri="{BB962C8B-B14F-4D97-AF65-F5344CB8AC3E}">
        <p14:creationId xmlns:p14="http://schemas.microsoft.com/office/powerpoint/2010/main" val="398716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Lopetus">
    <p:spTree>
      <p:nvGrpSpPr>
        <p:cNvPr id="1" name=""/>
        <p:cNvGrpSpPr/>
        <p:nvPr/>
      </p:nvGrpSpPr>
      <p:grpSpPr>
        <a:xfrm>
          <a:off x="0" y="0"/>
          <a:ext cx="0" cy="0"/>
          <a:chOff x="0" y="0"/>
          <a:chExt cx="0" cy="0"/>
        </a:xfrm>
      </p:grpSpPr>
      <p:sp>
        <p:nvSpPr>
          <p:cNvPr id="13" name="Suorakulmio 12"/>
          <p:cNvSpPr/>
          <p:nvPr userDrawn="1"/>
        </p:nvSpPr>
        <p:spPr>
          <a:xfrm>
            <a:off x="395536" y="5616624"/>
            <a:ext cx="8352928" cy="1211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413585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 kuva">
    <p:spTree>
      <p:nvGrpSpPr>
        <p:cNvPr id="1" name=""/>
        <p:cNvGrpSpPr/>
        <p:nvPr/>
      </p:nvGrpSpPr>
      <p:grpSpPr>
        <a:xfrm>
          <a:off x="0" y="0"/>
          <a:ext cx="0" cy="0"/>
          <a:chOff x="0" y="0"/>
          <a:chExt cx="0" cy="0"/>
        </a:xfrm>
      </p:grpSpPr>
      <p:sp>
        <p:nvSpPr>
          <p:cNvPr id="13" name="Kuvan paikkamerkki 2"/>
          <p:cNvSpPr>
            <a:spLocks noGrp="1"/>
          </p:cNvSpPr>
          <p:nvPr>
            <p:ph type="pic" idx="13"/>
          </p:nvPr>
        </p:nvSpPr>
        <p:spPr>
          <a:xfrm>
            <a:off x="395536" y="409228"/>
            <a:ext cx="8352928" cy="230425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81923" name="Rectangle 3"/>
          <p:cNvSpPr>
            <a:spLocks noGrp="1" noChangeArrowheads="1"/>
          </p:cNvSpPr>
          <p:nvPr>
            <p:ph type="ctrTitle" hasCustomPrompt="1"/>
          </p:nvPr>
        </p:nvSpPr>
        <p:spPr>
          <a:xfrm>
            <a:off x="395536" y="2857500"/>
            <a:ext cx="8352928" cy="1296144"/>
          </a:xfrm>
        </p:spPr>
        <p:txBody>
          <a:bodyPr/>
          <a:lstStyle>
            <a:lvl1pPr>
              <a:lnSpc>
                <a:spcPts val="4200"/>
              </a:lnSpc>
              <a:defRPr sz="3300" baseline="0"/>
            </a:lvl1pPr>
          </a:lstStyle>
          <a:p>
            <a:r>
              <a:rPr lang="fi-FI" dirty="0" smtClean="0"/>
              <a:t>Hyvällä tieteellä on tekijänsä</a:t>
            </a:r>
            <a:endParaRPr lang="fi-FI" dirty="0"/>
          </a:p>
        </p:txBody>
      </p:sp>
      <p:sp>
        <p:nvSpPr>
          <p:cNvPr id="81924" name="Rectangle 4"/>
          <p:cNvSpPr>
            <a:spLocks noGrp="1" noChangeArrowheads="1"/>
          </p:cNvSpPr>
          <p:nvPr>
            <p:ph type="subTitle" idx="1" hasCustomPrompt="1"/>
          </p:nvPr>
        </p:nvSpPr>
        <p:spPr>
          <a:xfrm>
            <a:off x="395536" y="4225652"/>
            <a:ext cx="8352928" cy="288032"/>
          </a:xfrm>
        </p:spPr>
        <p:txBody>
          <a:bodyPr rIns="91440"/>
          <a:lstStyle>
            <a:lvl1pPr marL="0" indent="0">
              <a:buFontTx/>
              <a:buNone/>
              <a:defRPr sz="1400" i="0">
                <a:solidFill>
                  <a:schemeClr val="tx1"/>
                </a:solidFill>
              </a:defRPr>
            </a:lvl1pPr>
          </a:lstStyle>
          <a:p>
            <a:pPr eaLnBrk="1" hangingPunct="1"/>
            <a:r>
              <a:rPr lang="fi-FI" dirty="0" smtClean="0">
                <a:latin typeface="Palatino Linotype" charset="0"/>
              </a:rPr>
              <a:t>Luentotilaisuus Mallipaikassa 30.10.2015</a:t>
            </a:r>
            <a:endParaRPr lang="fi-FI" dirty="0">
              <a:latin typeface="Palatino Linotype" charset="0"/>
            </a:endParaRPr>
          </a:p>
        </p:txBody>
      </p:sp>
      <p:sp>
        <p:nvSpPr>
          <p:cNvPr id="11" name="Tekstiruutu 10"/>
          <p:cNvSpPr txBox="1"/>
          <p:nvPr userDrawn="1"/>
        </p:nvSpPr>
        <p:spPr>
          <a:xfrm>
            <a:off x="323528" y="5188178"/>
            <a:ext cx="3528392" cy="261610"/>
          </a:xfrm>
          <a:prstGeom prst="rect">
            <a:avLst/>
          </a:prstGeom>
          <a:noFill/>
        </p:spPr>
        <p:txBody>
          <a:bodyPr wrap="square" rtlCol="0">
            <a:spAutoFit/>
          </a:bodyPr>
          <a:lstStyle/>
          <a:p>
            <a:r>
              <a:rPr lang="fi-FI" sz="1100" b="1" dirty="0" smtClean="0">
                <a:solidFill>
                  <a:schemeClr val="bg2">
                    <a:lumMod val="25000"/>
                  </a:schemeClr>
                </a:solidFill>
                <a:latin typeface="Arial" panose="020B0604020202020204" pitchFamily="34" charset="0"/>
                <a:cs typeface="Arial" panose="020B0604020202020204" pitchFamily="34" charset="0"/>
              </a:rPr>
              <a:t>UEF</a:t>
            </a:r>
            <a:r>
              <a:rPr lang="fi-FI" sz="1100" dirty="0" smtClean="0">
                <a:solidFill>
                  <a:schemeClr val="bg2">
                    <a:lumMod val="25000"/>
                  </a:schemeClr>
                </a:solidFill>
                <a:latin typeface="Arial" panose="020B0604020202020204" pitchFamily="34" charset="0"/>
                <a:cs typeface="Arial" panose="020B0604020202020204" pitchFamily="34" charset="0"/>
              </a:rPr>
              <a:t> // </a:t>
            </a:r>
            <a:r>
              <a:rPr lang="fi-FI" sz="1100" dirty="0" err="1" smtClean="0">
                <a:solidFill>
                  <a:schemeClr val="bg2">
                    <a:lumMod val="25000"/>
                  </a:schemeClr>
                </a:solidFill>
                <a:latin typeface="Arial" panose="020B0604020202020204" pitchFamily="34" charset="0"/>
                <a:cs typeface="Arial" panose="020B0604020202020204" pitchFamily="34" charset="0"/>
              </a:rPr>
              <a:t>University</a:t>
            </a:r>
            <a:r>
              <a:rPr lang="fi-FI" sz="1100" dirty="0" smtClean="0">
                <a:solidFill>
                  <a:schemeClr val="bg2">
                    <a:lumMod val="25000"/>
                  </a:schemeClr>
                </a:solidFill>
                <a:latin typeface="Arial" panose="020B0604020202020204" pitchFamily="34" charset="0"/>
                <a:cs typeface="Arial" panose="020B0604020202020204" pitchFamily="34" charset="0"/>
              </a:rPr>
              <a:t> of Eastern Finland</a:t>
            </a:r>
            <a:endParaRPr lang="fi-FI" sz="1100" dirty="0">
              <a:solidFill>
                <a:schemeClr val="bg2">
                  <a:lumMod val="25000"/>
                </a:schemeClr>
              </a:solidFill>
              <a:latin typeface="Arial" panose="020B0604020202020204" pitchFamily="34" charset="0"/>
              <a:cs typeface="Arial" panose="020B0604020202020204" pitchFamily="34" charset="0"/>
            </a:endParaRPr>
          </a:p>
        </p:txBody>
      </p:sp>
      <p:sp>
        <p:nvSpPr>
          <p:cNvPr id="9" name="Suorakulmio 8"/>
          <p:cNvSpPr/>
          <p:nvPr userDrawn="1"/>
        </p:nvSpPr>
        <p:spPr>
          <a:xfrm>
            <a:off x="395536" y="5616624"/>
            <a:ext cx="8352928" cy="1211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0" name="Tekstin paikkamerkki 5"/>
          <p:cNvSpPr>
            <a:spLocks noGrp="1"/>
          </p:cNvSpPr>
          <p:nvPr>
            <p:ph type="body" sz="quarter" idx="10" hasCustomPrompt="1"/>
          </p:nvPr>
        </p:nvSpPr>
        <p:spPr>
          <a:xfrm>
            <a:off x="395536" y="4513684"/>
            <a:ext cx="8352928" cy="288032"/>
          </a:xfrm>
        </p:spPr>
        <p:txBody>
          <a:bodyPr/>
          <a:lstStyle>
            <a:lvl1pPr marL="0" indent="0" algn="l">
              <a:buNone/>
              <a:defRPr sz="1400" i="1">
                <a:solidFill>
                  <a:schemeClr val="accent2"/>
                </a:solidFill>
              </a:defRPr>
            </a:lvl1pPr>
          </a:lstStyle>
          <a:p>
            <a:r>
              <a:rPr lang="fi-FI" dirty="0" smtClean="0"/>
              <a:t>Etunimi Sukunimi </a:t>
            </a:r>
            <a:endParaRPr lang="fi-FI" dirty="0"/>
          </a:p>
        </p:txBody>
      </p:sp>
    </p:spTree>
    <p:extLst>
      <p:ext uri="{BB962C8B-B14F-4D97-AF65-F5344CB8AC3E}">
        <p14:creationId xmlns:p14="http://schemas.microsoft.com/office/powerpoint/2010/main" val="3296564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95536" y="547688"/>
            <a:ext cx="8352928" cy="840053"/>
          </a:xfrm>
        </p:spPr>
        <p:txBody>
          <a:bodyPr/>
          <a:lstStyle/>
          <a:p>
            <a:r>
              <a:rPr lang="fi-FI" smtClean="0"/>
              <a:t>Muokkaa perustyyl. napsautt.</a:t>
            </a:r>
            <a:endParaRPr lang="en-US"/>
          </a:p>
        </p:txBody>
      </p:sp>
      <p:sp>
        <p:nvSpPr>
          <p:cNvPr id="3" name="Sisällön paikkamerkki 2"/>
          <p:cNvSpPr>
            <a:spLocks noGrp="1"/>
          </p:cNvSpPr>
          <p:nvPr>
            <p:ph idx="1"/>
          </p:nvPr>
        </p:nvSpPr>
        <p:spPr>
          <a:xfrm>
            <a:off x="395536" y="1537230"/>
            <a:ext cx="8352928" cy="3480594"/>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7"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defRPr>
            </a:lvl1pPr>
          </a:lstStyle>
          <a:p>
            <a:pPr>
              <a:defRPr/>
            </a:pPr>
            <a:fld id="{53FCBABD-41D0-47C6-BEE8-5256A0303ED7}" type="datetime1">
              <a:rPr lang="fi-FI" smtClean="0"/>
              <a:pPr>
                <a:defRPr/>
              </a:pPr>
              <a:t>10.10.2018</a:t>
            </a:fld>
            <a:endParaRPr lang="fi-FI" dirty="0"/>
          </a:p>
        </p:txBody>
      </p:sp>
      <p:sp>
        <p:nvSpPr>
          <p:cNvPr id="8"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defRPr>
            </a:lvl1pPr>
          </a:lstStyle>
          <a:p>
            <a:pPr>
              <a:defRPr/>
            </a:pPr>
            <a:r>
              <a:rPr lang="fi-FI" dirty="0" smtClean="0"/>
              <a:t>Esityksen nimi / Tekijä</a:t>
            </a:r>
            <a:endParaRPr lang="fi-FI" dirty="0"/>
          </a:p>
        </p:txBody>
      </p:sp>
      <p:sp>
        <p:nvSpPr>
          <p:cNvPr id="10"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spTree>
    <p:extLst>
      <p:ext uri="{BB962C8B-B14F-4D97-AF65-F5344CB8AC3E}">
        <p14:creationId xmlns:p14="http://schemas.microsoft.com/office/powerpoint/2010/main" val="38318714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ja sisältö + kuva">
    <p:spTree>
      <p:nvGrpSpPr>
        <p:cNvPr id="1" name=""/>
        <p:cNvGrpSpPr/>
        <p:nvPr/>
      </p:nvGrpSpPr>
      <p:grpSpPr>
        <a:xfrm>
          <a:off x="0" y="0"/>
          <a:ext cx="0" cy="0"/>
          <a:chOff x="0" y="0"/>
          <a:chExt cx="0" cy="0"/>
        </a:xfrm>
      </p:grpSpPr>
      <p:sp>
        <p:nvSpPr>
          <p:cNvPr id="2" name="Otsikko 1"/>
          <p:cNvSpPr>
            <a:spLocks noGrp="1"/>
          </p:cNvSpPr>
          <p:nvPr>
            <p:ph type="title"/>
          </p:nvPr>
        </p:nvSpPr>
        <p:spPr>
          <a:xfrm>
            <a:off x="395536" y="547688"/>
            <a:ext cx="8352928" cy="840053"/>
          </a:xfrm>
        </p:spPr>
        <p:txBody>
          <a:bodyPr/>
          <a:lstStyle/>
          <a:p>
            <a:r>
              <a:rPr lang="fi-FI" smtClean="0"/>
              <a:t>Muokkaa perustyyl. napsautt.</a:t>
            </a:r>
            <a:endParaRPr lang="en-US"/>
          </a:p>
        </p:txBody>
      </p:sp>
      <p:sp>
        <p:nvSpPr>
          <p:cNvPr id="3" name="Sisällön paikkamerkki 2"/>
          <p:cNvSpPr>
            <a:spLocks noGrp="1"/>
          </p:cNvSpPr>
          <p:nvPr>
            <p:ph idx="1"/>
          </p:nvPr>
        </p:nvSpPr>
        <p:spPr>
          <a:xfrm>
            <a:off x="395536" y="1537230"/>
            <a:ext cx="4896544" cy="3480594"/>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7"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defRPr>
            </a:lvl1pPr>
          </a:lstStyle>
          <a:p>
            <a:pPr>
              <a:defRPr/>
            </a:pPr>
            <a:fld id="{53FCBABD-41D0-47C6-BEE8-5256A0303ED7}" type="datetime1">
              <a:rPr lang="fi-FI" smtClean="0"/>
              <a:pPr>
                <a:defRPr/>
              </a:pPr>
              <a:t>10.10.2018</a:t>
            </a:fld>
            <a:endParaRPr lang="fi-FI" dirty="0"/>
          </a:p>
        </p:txBody>
      </p:sp>
      <p:sp>
        <p:nvSpPr>
          <p:cNvPr id="8"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defRPr>
            </a:lvl1pPr>
          </a:lstStyle>
          <a:p>
            <a:pPr>
              <a:defRPr/>
            </a:pPr>
            <a:r>
              <a:rPr lang="fi-FI" dirty="0" smtClean="0"/>
              <a:t>Esityksen nimi / Tekijä</a:t>
            </a:r>
            <a:endParaRPr lang="fi-FI" dirty="0"/>
          </a:p>
        </p:txBody>
      </p:sp>
      <p:sp>
        <p:nvSpPr>
          <p:cNvPr id="10"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sp>
        <p:nvSpPr>
          <p:cNvPr id="9" name="Sisällön paikkamerkki 2"/>
          <p:cNvSpPr>
            <a:spLocks noGrp="1"/>
          </p:cNvSpPr>
          <p:nvPr>
            <p:ph idx="13"/>
          </p:nvPr>
        </p:nvSpPr>
        <p:spPr>
          <a:xfrm>
            <a:off x="5436096" y="1561356"/>
            <a:ext cx="3312368" cy="3456384"/>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6384896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defRPr>
            </a:lvl1pPr>
          </a:lstStyle>
          <a:p>
            <a:pPr>
              <a:defRPr/>
            </a:pPr>
            <a:fld id="{53FCBABD-41D0-47C6-BEE8-5256A0303ED7}" type="datetime1">
              <a:rPr lang="fi-FI" smtClean="0"/>
              <a:pPr>
                <a:defRPr/>
              </a:pPr>
              <a:t>10.10.2018</a:t>
            </a:fld>
            <a:endParaRPr lang="fi-FI" dirty="0"/>
          </a:p>
        </p:txBody>
      </p:sp>
      <p:sp>
        <p:nvSpPr>
          <p:cNvPr id="8"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defRPr>
            </a:lvl1pPr>
          </a:lstStyle>
          <a:p>
            <a:pPr>
              <a:defRPr/>
            </a:pPr>
            <a:r>
              <a:rPr lang="fi-FI" dirty="0" smtClean="0"/>
              <a:t>Esityksen nimi / Tekijä</a:t>
            </a:r>
            <a:endParaRPr lang="fi-FI" dirty="0"/>
          </a:p>
        </p:txBody>
      </p:sp>
      <p:sp>
        <p:nvSpPr>
          <p:cNvPr id="10"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spTree>
    <p:extLst>
      <p:ext uri="{BB962C8B-B14F-4D97-AF65-F5344CB8AC3E}">
        <p14:creationId xmlns:p14="http://schemas.microsoft.com/office/powerpoint/2010/main" val="9348500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19138" y="547688"/>
            <a:ext cx="8029326" cy="840053"/>
          </a:xfrm>
        </p:spPr>
        <p:txBody>
          <a:bodyPr/>
          <a:lstStyle/>
          <a:p>
            <a:r>
              <a:rPr lang="fi-FI" smtClean="0"/>
              <a:t>Muokkaa perustyyl. napsautt.</a:t>
            </a:r>
            <a:endParaRPr lang="en-US"/>
          </a:p>
        </p:txBody>
      </p:sp>
      <p:sp>
        <p:nvSpPr>
          <p:cNvPr id="3" name="Sisällön paikkamerkki 2"/>
          <p:cNvSpPr>
            <a:spLocks noGrp="1"/>
          </p:cNvSpPr>
          <p:nvPr>
            <p:ph idx="1"/>
          </p:nvPr>
        </p:nvSpPr>
        <p:spPr>
          <a:xfrm>
            <a:off x="719138" y="1537230"/>
            <a:ext cx="4572942" cy="3480594"/>
          </a:xfrm>
        </p:spPr>
        <p:txBody>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Rectangle 4"/>
          <p:cNvSpPr>
            <a:spLocks noGrp="1" noChangeArrowheads="1"/>
          </p:cNvSpPr>
          <p:nvPr>
            <p:ph type="dt" sz="half" idx="10"/>
          </p:nvPr>
        </p:nvSpPr>
        <p:spPr>
          <a:xfrm>
            <a:off x="7488238" y="5226953"/>
            <a:ext cx="874712" cy="209021"/>
          </a:xfrm>
          <a:prstGeom prst="rect">
            <a:avLst/>
          </a:prstGeom>
          <a:ln/>
        </p:spPr>
        <p:txBody>
          <a:bodyPr/>
          <a:lstStyle>
            <a:lvl1pPr>
              <a:defRPr/>
            </a:lvl1pPr>
          </a:lstStyle>
          <a:p>
            <a:pPr>
              <a:defRPr/>
            </a:pPr>
            <a:fld id="{2A08FCEB-0D14-448D-BA4B-B8F5B0DBD2BD}" type="datetime1">
              <a:rPr lang="fi-FI"/>
              <a:pPr>
                <a:defRPr/>
              </a:pPr>
              <a:t>10.10.2018</a:t>
            </a:fld>
            <a:endParaRPr lang="fi-FI"/>
          </a:p>
        </p:txBody>
      </p:sp>
      <p:sp>
        <p:nvSpPr>
          <p:cNvPr id="5" name="Rectangle 5"/>
          <p:cNvSpPr>
            <a:spLocks noGrp="1" noChangeArrowheads="1"/>
          </p:cNvSpPr>
          <p:nvPr>
            <p:ph type="ftr" sz="quarter" idx="11"/>
          </p:nvPr>
        </p:nvSpPr>
        <p:spPr>
          <a:xfrm>
            <a:off x="3052764" y="5226953"/>
            <a:ext cx="4435475" cy="209021"/>
          </a:xfrm>
          <a:prstGeom prst="rect">
            <a:avLst/>
          </a:prstGeom>
          <a:ln/>
        </p:spPr>
        <p:txBody>
          <a:bodyPr/>
          <a:lstStyle>
            <a:lvl1pPr>
              <a:defRPr/>
            </a:lvl1pPr>
          </a:lstStyle>
          <a:p>
            <a:pPr>
              <a:defRPr/>
            </a:pPr>
            <a:r>
              <a:rPr lang="fi-FI" dirty="0"/>
              <a:t>Esityksen nimi / Tekijä</a:t>
            </a:r>
          </a:p>
        </p:txBody>
      </p:sp>
      <p:sp>
        <p:nvSpPr>
          <p:cNvPr id="6" name="Rectangle 6"/>
          <p:cNvSpPr>
            <a:spLocks noGrp="1" noChangeArrowheads="1"/>
          </p:cNvSpPr>
          <p:nvPr>
            <p:ph type="sldNum" sz="quarter" idx="12"/>
          </p:nvPr>
        </p:nvSpPr>
        <p:spPr>
          <a:xfrm>
            <a:off x="8351838" y="5214600"/>
            <a:ext cx="360362" cy="209021"/>
          </a:xfrm>
          <a:prstGeom prst="rect">
            <a:avLst/>
          </a:prstGeom>
          <a:ln/>
        </p:spPr>
        <p:txBody>
          <a:bodyPr/>
          <a:lstStyle>
            <a:lvl1pPr>
              <a:defRPr/>
            </a:lvl1pPr>
          </a:lstStyle>
          <a:p>
            <a:pPr>
              <a:defRPr/>
            </a:pPr>
            <a:fld id="{A6AE68D6-3022-4724-B45D-44A0B3B7D63E}" type="slidenum">
              <a:rPr lang="fi-FI"/>
              <a:pPr>
                <a:defRPr/>
              </a:pPr>
              <a:t>‹#›</a:t>
            </a:fld>
            <a:endParaRPr lang="fi-FI"/>
          </a:p>
        </p:txBody>
      </p:sp>
      <p:sp>
        <p:nvSpPr>
          <p:cNvPr id="8" name="Sisällön paikkamerkki 2"/>
          <p:cNvSpPr>
            <a:spLocks noGrp="1"/>
          </p:cNvSpPr>
          <p:nvPr>
            <p:ph idx="13"/>
          </p:nvPr>
        </p:nvSpPr>
        <p:spPr>
          <a:xfrm>
            <a:off x="5436096" y="1561356"/>
            <a:ext cx="3312368" cy="3456384"/>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4855889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Aloitus">
    <p:spTree>
      <p:nvGrpSpPr>
        <p:cNvPr id="1" name=""/>
        <p:cNvGrpSpPr/>
        <p:nvPr/>
      </p:nvGrpSpPr>
      <p:grpSpPr>
        <a:xfrm>
          <a:off x="0" y="0"/>
          <a:ext cx="0" cy="0"/>
          <a:chOff x="0" y="0"/>
          <a:chExt cx="0" cy="0"/>
        </a:xfrm>
      </p:grpSpPr>
      <p:sp>
        <p:nvSpPr>
          <p:cNvPr id="81923" name="Rectangle 3"/>
          <p:cNvSpPr>
            <a:spLocks noGrp="1" noChangeArrowheads="1"/>
          </p:cNvSpPr>
          <p:nvPr>
            <p:ph type="ctrTitle" hasCustomPrompt="1"/>
          </p:nvPr>
        </p:nvSpPr>
        <p:spPr>
          <a:xfrm>
            <a:off x="683568" y="2209428"/>
            <a:ext cx="7992888" cy="1296144"/>
          </a:xfrm>
        </p:spPr>
        <p:txBody>
          <a:bodyPr/>
          <a:lstStyle>
            <a:lvl1pPr>
              <a:lnSpc>
                <a:spcPts val="4200"/>
              </a:lnSpc>
              <a:defRPr sz="3300"/>
            </a:lvl1pPr>
          </a:lstStyle>
          <a:p>
            <a:r>
              <a:rPr lang="fi-FI" dirty="0" smtClean="0"/>
              <a:t>Lisää esityksen otsikko napsauttamalla</a:t>
            </a:r>
            <a:endParaRPr lang="fi-FI" dirty="0"/>
          </a:p>
        </p:txBody>
      </p:sp>
      <p:sp>
        <p:nvSpPr>
          <p:cNvPr id="81924" name="Rectangle 4"/>
          <p:cNvSpPr>
            <a:spLocks noGrp="1" noChangeArrowheads="1"/>
          </p:cNvSpPr>
          <p:nvPr>
            <p:ph type="subTitle" idx="1" hasCustomPrompt="1"/>
          </p:nvPr>
        </p:nvSpPr>
        <p:spPr>
          <a:xfrm>
            <a:off x="683568" y="3505572"/>
            <a:ext cx="7992888" cy="288032"/>
          </a:xfrm>
        </p:spPr>
        <p:txBody>
          <a:bodyPr rIns="91440"/>
          <a:lstStyle>
            <a:lvl1pPr marL="0" indent="0">
              <a:buFontTx/>
              <a:buNone/>
              <a:defRPr sz="1400" i="0">
                <a:solidFill>
                  <a:schemeClr val="tx1"/>
                </a:solidFill>
              </a:defRPr>
            </a:lvl1pPr>
          </a:lstStyle>
          <a:p>
            <a:r>
              <a:rPr lang="fi-FI" dirty="0"/>
              <a:t>Muokkaa alaotsikon perustyyliä </a:t>
            </a:r>
            <a:r>
              <a:rPr lang="fi-FI" dirty="0" smtClean="0"/>
              <a:t>napsauttamalla</a:t>
            </a:r>
            <a:endParaRPr lang="fi-FI" dirty="0"/>
          </a:p>
        </p:txBody>
      </p:sp>
      <p:sp>
        <p:nvSpPr>
          <p:cNvPr id="11" name="Tekstiruutu 10"/>
          <p:cNvSpPr txBox="1"/>
          <p:nvPr userDrawn="1"/>
        </p:nvSpPr>
        <p:spPr>
          <a:xfrm>
            <a:off x="323528" y="5188178"/>
            <a:ext cx="3528392" cy="261610"/>
          </a:xfrm>
          <a:prstGeom prst="rect">
            <a:avLst/>
          </a:prstGeom>
          <a:noFill/>
        </p:spPr>
        <p:txBody>
          <a:bodyPr wrap="square" rtlCol="0">
            <a:spAutoFit/>
          </a:bodyPr>
          <a:lstStyle/>
          <a:p>
            <a:r>
              <a:rPr lang="fi-FI" sz="1100" b="1" dirty="0" smtClean="0">
                <a:solidFill>
                  <a:schemeClr val="bg2">
                    <a:lumMod val="25000"/>
                  </a:schemeClr>
                </a:solidFill>
                <a:latin typeface="Myriad pro"/>
                <a:cs typeface="Myriad pro"/>
              </a:rPr>
              <a:t>UEF</a:t>
            </a:r>
            <a:r>
              <a:rPr lang="fi-FI" sz="1100" dirty="0" smtClean="0">
                <a:solidFill>
                  <a:schemeClr val="bg2">
                    <a:lumMod val="25000"/>
                  </a:schemeClr>
                </a:solidFill>
                <a:latin typeface="Myriad pro"/>
                <a:cs typeface="Myriad pro"/>
              </a:rPr>
              <a:t> // </a:t>
            </a:r>
            <a:r>
              <a:rPr lang="fi-FI" sz="1100" dirty="0" err="1" smtClean="0">
                <a:solidFill>
                  <a:schemeClr val="bg2">
                    <a:lumMod val="25000"/>
                  </a:schemeClr>
                </a:solidFill>
                <a:latin typeface="Myriad pro"/>
                <a:cs typeface="Myriad pro"/>
              </a:rPr>
              <a:t>University</a:t>
            </a:r>
            <a:r>
              <a:rPr lang="fi-FI" sz="1100" dirty="0" smtClean="0">
                <a:solidFill>
                  <a:schemeClr val="bg2">
                    <a:lumMod val="25000"/>
                  </a:schemeClr>
                </a:solidFill>
                <a:latin typeface="Myriad pro"/>
                <a:cs typeface="Myriad pro"/>
              </a:rPr>
              <a:t> of Eastern Finland</a:t>
            </a:r>
            <a:endParaRPr lang="fi-FI" sz="1100" dirty="0">
              <a:solidFill>
                <a:schemeClr val="bg2">
                  <a:lumMod val="25000"/>
                </a:schemeClr>
              </a:solidFill>
              <a:latin typeface="Myriad pro"/>
              <a:cs typeface="Myriad pro"/>
            </a:endParaRPr>
          </a:p>
        </p:txBody>
      </p:sp>
      <p:sp>
        <p:nvSpPr>
          <p:cNvPr id="9" name="Suorakulmio 8"/>
          <p:cNvSpPr/>
          <p:nvPr userDrawn="1"/>
        </p:nvSpPr>
        <p:spPr>
          <a:xfrm>
            <a:off x="395536" y="5616624"/>
            <a:ext cx="8352928" cy="1211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6" name="Tekstin paikkamerkki 5"/>
          <p:cNvSpPr>
            <a:spLocks noGrp="1"/>
          </p:cNvSpPr>
          <p:nvPr>
            <p:ph type="body" sz="quarter" idx="10" hasCustomPrompt="1"/>
          </p:nvPr>
        </p:nvSpPr>
        <p:spPr>
          <a:xfrm>
            <a:off x="5148064" y="5161756"/>
            <a:ext cx="3600400" cy="288032"/>
          </a:xfrm>
        </p:spPr>
        <p:txBody>
          <a:bodyPr/>
          <a:lstStyle>
            <a:lvl1pPr marL="0" indent="0" algn="r">
              <a:buNone/>
              <a:defRPr sz="1200" i="1">
                <a:solidFill>
                  <a:schemeClr val="accent2"/>
                </a:solidFill>
              </a:defRPr>
            </a:lvl1pPr>
          </a:lstStyle>
          <a:p>
            <a:r>
              <a:rPr lang="fi-FI" dirty="0" smtClean="0"/>
              <a:t>Etunimi Sukunimi </a:t>
            </a:r>
            <a:endParaRPr lang="fi-FI" dirty="0"/>
          </a:p>
        </p:txBody>
      </p:sp>
      <p:pic>
        <p:nvPicPr>
          <p:cNvPr id="18" name="Kuva 17" descr="UEF_tunnus_harmaa_taust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3453" y="401520"/>
            <a:ext cx="1433153" cy="1356718"/>
          </a:xfrm>
          <a:prstGeom prst="rect">
            <a:avLst/>
          </a:prstGeom>
        </p:spPr>
      </p:pic>
    </p:spTree>
    <p:extLst>
      <p:ext uri="{BB962C8B-B14F-4D97-AF65-F5344CB8AC3E}">
        <p14:creationId xmlns:p14="http://schemas.microsoft.com/office/powerpoint/2010/main" val="25298179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Välilehti turkoosi">
    <p:spTree>
      <p:nvGrpSpPr>
        <p:cNvPr id="1" name=""/>
        <p:cNvGrpSpPr/>
        <p:nvPr/>
      </p:nvGrpSpPr>
      <p:grpSpPr>
        <a:xfrm>
          <a:off x="0" y="0"/>
          <a:ext cx="0" cy="0"/>
          <a:chOff x="0" y="0"/>
          <a:chExt cx="0" cy="0"/>
        </a:xfrm>
      </p:grpSpPr>
      <p:sp>
        <p:nvSpPr>
          <p:cNvPr id="7" name="Suorakulmio 6"/>
          <p:cNvSpPr/>
          <p:nvPr userDrawn="1"/>
        </p:nvSpPr>
        <p:spPr>
          <a:xfrm>
            <a:off x="395536" y="409228"/>
            <a:ext cx="8352928" cy="46805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755576" y="2137420"/>
            <a:ext cx="7632848" cy="648072"/>
          </a:xfrm>
        </p:spPr>
        <p:txBody>
          <a:bodyPr/>
          <a:lstStyle>
            <a:lvl1pPr>
              <a:defRPr>
                <a:solidFill>
                  <a:schemeClr val="accent3"/>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Sisällön paikkamerkki 2"/>
          <p:cNvSpPr>
            <a:spLocks noGrp="1"/>
          </p:cNvSpPr>
          <p:nvPr>
            <p:ph idx="1"/>
          </p:nvPr>
        </p:nvSpPr>
        <p:spPr>
          <a:xfrm>
            <a:off x="755576" y="2785492"/>
            <a:ext cx="7632848" cy="360040"/>
          </a:xfrm>
        </p:spPr>
        <p:txBody>
          <a:bodyPr/>
          <a:lstStyle>
            <a:lvl1pPr marL="0" indent="0">
              <a:buFontTx/>
              <a:buNone/>
              <a:defRPr sz="1800" i="0">
                <a:solidFill>
                  <a:srgbClr val="FFFFFF"/>
                </a:solidFill>
              </a:defRPr>
            </a:lvl1pPr>
            <a:lvl2pPr marL="361950" indent="0">
              <a:buFontTx/>
              <a:buNone/>
              <a:defRPr>
                <a:solidFill>
                  <a:srgbClr val="FFFFFF"/>
                </a:solidFill>
              </a:defRPr>
            </a:lvl2pPr>
            <a:lvl3pPr marL="806450" indent="0">
              <a:buFontTx/>
              <a:buNone/>
              <a:defRPr>
                <a:solidFill>
                  <a:srgbClr val="FFFFFF"/>
                </a:solidFill>
              </a:defRPr>
            </a:lvl3pPr>
            <a:lvl4pPr marL="1163638" indent="0">
              <a:buFontTx/>
              <a:buNone/>
              <a:defRPr>
                <a:solidFill>
                  <a:srgbClr val="FFFFFF"/>
                </a:solidFill>
              </a:defRPr>
            </a:lvl4pPr>
            <a:lvl5pPr marL="1517650" indent="0">
              <a:buFontTx/>
              <a:buNone/>
              <a:defRPr>
                <a:solidFill>
                  <a:srgbClr val="FFFFFF"/>
                </a:solidFill>
              </a:defRPr>
            </a:lvl5pPr>
          </a:lstStyle>
          <a:p>
            <a:pPr lvl="0"/>
            <a:r>
              <a:rPr lang="fi-FI" dirty="0" smtClean="0"/>
              <a:t>Muokkaa tekstin perustyylejä napsauttamalla</a:t>
            </a:r>
          </a:p>
        </p:txBody>
      </p:sp>
      <p:sp>
        <p:nvSpPr>
          <p:cNvPr id="9" name="Suorakulmio 8"/>
          <p:cNvSpPr/>
          <p:nvPr userDrawn="1"/>
        </p:nvSpPr>
        <p:spPr>
          <a:xfrm>
            <a:off x="395536" y="5616624"/>
            <a:ext cx="8352928" cy="1211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1"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defRPr>
            </a:lvl1pPr>
          </a:lstStyle>
          <a:p>
            <a:pPr>
              <a:defRPr/>
            </a:pPr>
            <a:fld id="{53FCBABD-41D0-47C6-BEE8-5256A0303ED7}" type="datetime1">
              <a:rPr lang="fi-FI" smtClean="0"/>
              <a:pPr>
                <a:defRPr/>
              </a:pPr>
              <a:t>10.10.2018</a:t>
            </a:fld>
            <a:endParaRPr lang="fi-FI" dirty="0"/>
          </a:p>
        </p:txBody>
      </p:sp>
      <p:sp>
        <p:nvSpPr>
          <p:cNvPr id="12"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defRPr>
            </a:lvl1pPr>
          </a:lstStyle>
          <a:p>
            <a:pPr>
              <a:defRPr/>
            </a:pPr>
            <a:r>
              <a:rPr lang="fi-FI" dirty="0" smtClean="0"/>
              <a:t>Esityksen nimi / Tekijä</a:t>
            </a:r>
            <a:endParaRPr lang="fi-FI" dirty="0"/>
          </a:p>
        </p:txBody>
      </p:sp>
      <p:sp>
        <p:nvSpPr>
          <p:cNvPr id="13"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spTree>
    <p:extLst>
      <p:ext uri="{BB962C8B-B14F-4D97-AF65-F5344CB8AC3E}">
        <p14:creationId xmlns:p14="http://schemas.microsoft.com/office/powerpoint/2010/main" val="39871617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lehti vihreä">
    <p:spTree>
      <p:nvGrpSpPr>
        <p:cNvPr id="1" name=""/>
        <p:cNvGrpSpPr/>
        <p:nvPr/>
      </p:nvGrpSpPr>
      <p:grpSpPr>
        <a:xfrm>
          <a:off x="0" y="0"/>
          <a:ext cx="0" cy="0"/>
          <a:chOff x="0" y="0"/>
          <a:chExt cx="0" cy="0"/>
        </a:xfrm>
      </p:grpSpPr>
      <p:sp>
        <p:nvSpPr>
          <p:cNvPr id="7" name="Suorakulmio 6"/>
          <p:cNvSpPr/>
          <p:nvPr userDrawn="1"/>
        </p:nvSpPr>
        <p:spPr>
          <a:xfrm>
            <a:off x="395536" y="409228"/>
            <a:ext cx="8352928" cy="46805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755576" y="2137420"/>
            <a:ext cx="7632848" cy="648072"/>
          </a:xfrm>
        </p:spPr>
        <p:txBody>
          <a:bodyPr/>
          <a:lstStyle>
            <a:lvl1pPr>
              <a:defRPr>
                <a:solidFill>
                  <a:schemeClr val="accent3"/>
                </a:solidFill>
              </a:defRPr>
            </a:lvl1p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8" name="Suorakulmio 7"/>
          <p:cNvSpPr/>
          <p:nvPr userDrawn="1"/>
        </p:nvSpPr>
        <p:spPr>
          <a:xfrm>
            <a:off x="395536" y="5616624"/>
            <a:ext cx="8352928" cy="1211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Sisällön paikkamerkki 2"/>
          <p:cNvSpPr>
            <a:spLocks noGrp="1"/>
          </p:cNvSpPr>
          <p:nvPr>
            <p:ph idx="1"/>
          </p:nvPr>
        </p:nvSpPr>
        <p:spPr>
          <a:xfrm>
            <a:off x="755576" y="2785492"/>
            <a:ext cx="7632848" cy="360040"/>
          </a:xfrm>
        </p:spPr>
        <p:txBody>
          <a:bodyPr/>
          <a:lstStyle>
            <a:lvl1pPr marL="0" indent="0">
              <a:buFontTx/>
              <a:buNone/>
              <a:defRPr sz="1800" i="0">
                <a:solidFill>
                  <a:srgbClr val="FFFFFF"/>
                </a:solidFill>
              </a:defRPr>
            </a:lvl1pPr>
            <a:lvl2pPr marL="361950" indent="0">
              <a:buFontTx/>
              <a:buNone/>
              <a:defRPr>
                <a:solidFill>
                  <a:srgbClr val="FFFFFF"/>
                </a:solidFill>
              </a:defRPr>
            </a:lvl2pPr>
            <a:lvl3pPr marL="806450" indent="0">
              <a:buFontTx/>
              <a:buNone/>
              <a:defRPr>
                <a:solidFill>
                  <a:srgbClr val="FFFFFF"/>
                </a:solidFill>
              </a:defRPr>
            </a:lvl3pPr>
            <a:lvl4pPr marL="1163638" indent="0">
              <a:buFontTx/>
              <a:buNone/>
              <a:defRPr>
                <a:solidFill>
                  <a:srgbClr val="FFFFFF"/>
                </a:solidFill>
              </a:defRPr>
            </a:lvl4pPr>
            <a:lvl5pPr marL="1517650" indent="0">
              <a:buFontTx/>
              <a:buNone/>
              <a:defRPr>
                <a:solidFill>
                  <a:srgbClr val="FFFFFF"/>
                </a:solidFill>
              </a:defRPr>
            </a:lvl5pPr>
          </a:lstStyle>
          <a:p>
            <a:pPr lvl="0"/>
            <a:r>
              <a:rPr lang="fi-FI" dirty="0" smtClean="0"/>
              <a:t>Muokkaa tekstin perustyylejä napsauttamalla</a:t>
            </a:r>
          </a:p>
        </p:txBody>
      </p:sp>
      <p:sp>
        <p:nvSpPr>
          <p:cNvPr id="11"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defRPr>
            </a:lvl1pPr>
          </a:lstStyle>
          <a:p>
            <a:pPr>
              <a:defRPr/>
            </a:pPr>
            <a:fld id="{53FCBABD-41D0-47C6-BEE8-5256A0303ED7}" type="datetime1">
              <a:rPr lang="fi-FI" smtClean="0"/>
              <a:pPr>
                <a:defRPr/>
              </a:pPr>
              <a:t>10.10.2018</a:t>
            </a:fld>
            <a:endParaRPr lang="fi-FI" dirty="0"/>
          </a:p>
        </p:txBody>
      </p:sp>
      <p:sp>
        <p:nvSpPr>
          <p:cNvPr id="12"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defRPr>
            </a:lvl1pPr>
          </a:lstStyle>
          <a:p>
            <a:pPr>
              <a:defRPr/>
            </a:pPr>
            <a:r>
              <a:rPr lang="fi-FI" dirty="0" smtClean="0"/>
              <a:t>Esityksen nimi / Tekijä</a:t>
            </a:r>
            <a:endParaRPr lang="fi-FI" dirty="0"/>
          </a:p>
        </p:txBody>
      </p:sp>
      <p:sp>
        <p:nvSpPr>
          <p:cNvPr id="13"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spTree>
    <p:extLst>
      <p:ext uri="{BB962C8B-B14F-4D97-AF65-F5344CB8AC3E}">
        <p14:creationId xmlns:p14="http://schemas.microsoft.com/office/powerpoint/2010/main" val="1464167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536" y="547688"/>
            <a:ext cx="8316664" cy="8400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dirty="0" smtClean="0"/>
              <a:t>Muokkaa </a:t>
            </a:r>
            <a:r>
              <a:rPr lang="fi-FI" dirty="0" err="1" smtClean="0"/>
              <a:t>perustyyl</a:t>
            </a:r>
            <a:r>
              <a:rPr lang="fi-FI" dirty="0" smtClean="0"/>
              <a:t>. </a:t>
            </a:r>
            <a:r>
              <a:rPr lang="fi-FI" dirty="0" err="1" smtClean="0"/>
              <a:t>napsautt</a:t>
            </a:r>
            <a:r>
              <a:rPr lang="fi-FI" dirty="0" smtClean="0"/>
              <a:t>.</a:t>
            </a:r>
          </a:p>
        </p:txBody>
      </p:sp>
      <p:sp>
        <p:nvSpPr>
          <p:cNvPr id="1027" name="Rectangle 3"/>
          <p:cNvSpPr>
            <a:spLocks noGrp="1" noChangeArrowheads="1"/>
          </p:cNvSpPr>
          <p:nvPr>
            <p:ph type="body" idx="1"/>
          </p:nvPr>
        </p:nvSpPr>
        <p:spPr bwMode="auto">
          <a:xfrm>
            <a:off x="395536" y="1537230"/>
            <a:ext cx="8316664" cy="3480594"/>
          </a:xfrm>
          <a:prstGeom prst="rect">
            <a:avLst/>
          </a:prstGeom>
          <a:noFill/>
          <a:ln w="9525">
            <a:noFill/>
            <a:miter lim="800000"/>
            <a:headEnd/>
            <a:tailEnd/>
          </a:ln>
        </p:spPr>
        <p:txBody>
          <a:bodyPr vert="horz" wrap="square" lIns="91440" tIns="45720" rIns="90000" bIns="45720" numCol="1" anchor="t" anchorCtr="0" compatLnSpc="1">
            <a:prstTxWarp prst="textNoShape">
              <a:avLst/>
            </a:prstTxWarp>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p>
        </p:txBody>
      </p:sp>
      <p:sp>
        <p:nvSpPr>
          <p:cNvPr id="2" name="Tekstiruutu 1"/>
          <p:cNvSpPr txBox="1"/>
          <p:nvPr userDrawn="1"/>
        </p:nvSpPr>
        <p:spPr>
          <a:xfrm>
            <a:off x="323528" y="5188178"/>
            <a:ext cx="3528392" cy="261610"/>
          </a:xfrm>
          <a:prstGeom prst="rect">
            <a:avLst/>
          </a:prstGeom>
          <a:noFill/>
        </p:spPr>
        <p:txBody>
          <a:bodyPr wrap="square" rtlCol="0">
            <a:spAutoFit/>
          </a:bodyPr>
          <a:lstStyle/>
          <a:p>
            <a:r>
              <a:rPr lang="fi-FI" sz="1100" b="1" dirty="0" smtClean="0">
                <a:solidFill>
                  <a:schemeClr val="bg2">
                    <a:lumMod val="25000"/>
                  </a:schemeClr>
                </a:solidFill>
                <a:latin typeface="Arial"/>
                <a:cs typeface="Arial"/>
              </a:rPr>
              <a:t>UEF</a:t>
            </a:r>
            <a:r>
              <a:rPr lang="fi-FI" sz="1100" dirty="0" smtClean="0">
                <a:solidFill>
                  <a:schemeClr val="bg2">
                    <a:lumMod val="25000"/>
                  </a:schemeClr>
                </a:solidFill>
                <a:latin typeface="Arial"/>
                <a:cs typeface="Arial"/>
              </a:rPr>
              <a:t> // </a:t>
            </a:r>
            <a:r>
              <a:rPr lang="fi-FI" sz="1100" dirty="0" err="1" smtClean="0">
                <a:solidFill>
                  <a:schemeClr val="bg2">
                    <a:lumMod val="25000"/>
                  </a:schemeClr>
                </a:solidFill>
                <a:latin typeface="Arial"/>
                <a:cs typeface="Arial"/>
              </a:rPr>
              <a:t>University</a:t>
            </a:r>
            <a:r>
              <a:rPr lang="fi-FI" sz="1100" dirty="0" smtClean="0">
                <a:solidFill>
                  <a:schemeClr val="bg2">
                    <a:lumMod val="25000"/>
                  </a:schemeClr>
                </a:solidFill>
                <a:latin typeface="Arial"/>
                <a:cs typeface="Arial"/>
              </a:rPr>
              <a:t> of Eastern Finland</a:t>
            </a:r>
            <a:endParaRPr lang="fi-FI" sz="1100" dirty="0">
              <a:solidFill>
                <a:schemeClr val="bg2">
                  <a:lumMod val="25000"/>
                </a:schemeClr>
              </a:solidFill>
              <a:latin typeface="Arial"/>
              <a:cs typeface="Arial"/>
            </a:endParaRPr>
          </a:p>
        </p:txBody>
      </p:sp>
      <p:sp>
        <p:nvSpPr>
          <p:cNvPr id="11" name="Suorakulmio 10"/>
          <p:cNvSpPr/>
          <p:nvPr userDrawn="1"/>
        </p:nvSpPr>
        <p:spPr>
          <a:xfrm>
            <a:off x="395536" y="5616624"/>
            <a:ext cx="8352928" cy="1211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3"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latin typeface="Arial"/>
                <a:cs typeface="Arial"/>
              </a:defRPr>
            </a:lvl1pPr>
          </a:lstStyle>
          <a:p>
            <a:pPr>
              <a:defRPr/>
            </a:pPr>
            <a:fld id="{53FCBABD-41D0-47C6-BEE8-5256A0303ED7}" type="datetime1">
              <a:rPr lang="fi-FI" smtClean="0"/>
              <a:pPr>
                <a:defRPr/>
              </a:pPr>
              <a:t>10.10.2018</a:t>
            </a:fld>
            <a:endParaRPr lang="fi-FI" dirty="0"/>
          </a:p>
        </p:txBody>
      </p:sp>
      <p:sp>
        <p:nvSpPr>
          <p:cNvPr id="14"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latin typeface="Arial"/>
                <a:cs typeface="Arial"/>
              </a:defRPr>
            </a:lvl1pPr>
          </a:lstStyle>
          <a:p>
            <a:pPr>
              <a:defRPr/>
            </a:pPr>
            <a:r>
              <a:rPr lang="fi-FI" dirty="0" smtClean="0"/>
              <a:t>Esityksen nimi / Tekijä</a:t>
            </a:r>
            <a:endParaRPr lang="fi-FI" dirty="0"/>
          </a:p>
        </p:txBody>
      </p:sp>
      <p:sp>
        <p:nvSpPr>
          <p:cNvPr id="15"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pic>
        <p:nvPicPr>
          <p:cNvPr id="10" name="Kuva 17" descr="UEF_tunnus_harmaa_tausta.ep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23453" y="401520"/>
            <a:ext cx="1433153" cy="1356718"/>
          </a:xfrm>
          <a:prstGeom prst="rect">
            <a:avLst/>
          </a:prstGeom>
        </p:spPr>
      </p:pic>
    </p:spTree>
    <p:extLst>
      <p:ext uri="{BB962C8B-B14F-4D97-AF65-F5344CB8AC3E}">
        <p14:creationId xmlns:p14="http://schemas.microsoft.com/office/powerpoint/2010/main" val="3839424056"/>
      </p:ext>
    </p:extLst>
  </p:cSld>
  <p:clrMap bg1="lt1" tx1="dk1" bg2="lt2" tx2="dk2" accent1="accent1" accent2="accent2" accent3="accent3" accent4="accent4" accent5="accent5" accent6="accent6" hlink="hlink" folHlink="folHlink"/>
  <p:sldLayoutIdLst>
    <p:sldLayoutId id="2147483791" r:id="rId1"/>
    <p:sldLayoutId id="2147483779" r:id="rId2"/>
  </p:sldLayoutIdLst>
  <p:timing>
    <p:tnLst>
      <p:par>
        <p:cTn id="1" dur="indefinite" restart="never" nodeType="tmRoot"/>
      </p:par>
    </p:tnLst>
  </p:timing>
  <p:hf hdr="0"/>
  <p:txStyles>
    <p:titleStyle>
      <a:lvl1pPr algn="l" rtl="0" eaLnBrk="0" fontAlgn="base" hangingPunct="0">
        <a:lnSpc>
          <a:spcPts val="3400"/>
        </a:lnSpc>
        <a:spcBef>
          <a:spcPct val="0"/>
        </a:spcBef>
        <a:spcAft>
          <a:spcPct val="0"/>
        </a:spcAft>
        <a:defRPr sz="2800" b="1">
          <a:solidFill>
            <a:srgbClr val="353535"/>
          </a:solidFill>
          <a:latin typeface="+mj-lt"/>
          <a:ea typeface="+mj-ea"/>
          <a:cs typeface="+mj-cs"/>
        </a:defRPr>
      </a:lvl1pPr>
      <a:lvl2pPr algn="l" rtl="0" eaLnBrk="0" fontAlgn="base" hangingPunct="0">
        <a:lnSpc>
          <a:spcPts val="3400"/>
        </a:lnSpc>
        <a:spcBef>
          <a:spcPct val="0"/>
        </a:spcBef>
        <a:spcAft>
          <a:spcPct val="0"/>
        </a:spcAft>
        <a:defRPr sz="2800" b="1">
          <a:solidFill>
            <a:schemeClr val="tx2"/>
          </a:solidFill>
          <a:latin typeface="Palatino Linotype" pitchFamily="18" charset="0"/>
        </a:defRPr>
      </a:lvl2pPr>
      <a:lvl3pPr algn="l" rtl="0" eaLnBrk="0" fontAlgn="base" hangingPunct="0">
        <a:lnSpc>
          <a:spcPts val="3400"/>
        </a:lnSpc>
        <a:spcBef>
          <a:spcPct val="0"/>
        </a:spcBef>
        <a:spcAft>
          <a:spcPct val="0"/>
        </a:spcAft>
        <a:defRPr sz="2800" b="1">
          <a:solidFill>
            <a:schemeClr val="tx2"/>
          </a:solidFill>
          <a:latin typeface="Palatino Linotype" pitchFamily="18" charset="0"/>
        </a:defRPr>
      </a:lvl3pPr>
      <a:lvl4pPr algn="l" rtl="0" eaLnBrk="0" fontAlgn="base" hangingPunct="0">
        <a:lnSpc>
          <a:spcPts val="3400"/>
        </a:lnSpc>
        <a:spcBef>
          <a:spcPct val="0"/>
        </a:spcBef>
        <a:spcAft>
          <a:spcPct val="0"/>
        </a:spcAft>
        <a:defRPr sz="2800" b="1">
          <a:solidFill>
            <a:schemeClr val="tx2"/>
          </a:solidFill>
          <a:latin typeface="Palatino Linotype" pitchFamily="18" charset="0"/>
        </a:defRPr>
      </a:lvl4pPr>
      <a:lvl5pPr algn="l" rtl="0" eaLnBrk="0" fontAlgn="base" hangingPunct="0">
        <a:lnSpc>
          <a:spcPts val="3400"/>
        </a:lnSpc>
        <a:spcBef>
          <a:spcPct val="0"/>
        </a:spcBef>
        <a:spcAft>
          <a:spcPct val="0"/>
        </a:spcAft>
        <a:defRPr sz="2800" b="1">
          <a:solidFill>
            <a:schemeClr val="tx2"/>
          </a:solidFill>
          <a:latin typeface="Palatino Linotype" pitchFamily="18" charset="0"/>
        </a:defRPr>
      </a:lvl5pPr>
      <a:lvl6pPr marL="457200" algn="l" rtl="0" fontAlgn="base">
        <a:lnSpc>
          <a:spcPts val="3400"/>
        </a:lnSpc>
        <a:spcBef>
          <a:spcPct val="0"/>
        </a:spcBef>
        <a:spcAft>
          <a:spcPct val="0"/>
        </a:spcAft>
        <a:defRPr sz="2800" b="1">
          <a:solidFill>
            <a:schemeClr val="tx2"/>
          </a:solidFill>
          <a:latin typeface="Palatino Linotype" pitchFamily="18" charset="0"/>
        </a:defRPr>
      </a:lvl6pPr>
      <a:lvl7pPr marL="914400" algn="l" rtl="0" fontAlgn="base">
        <a:lnSpc>
          <a:spcPts val="3400"/>
        </a:lnSpc>
        <a:spcBef>
          <a:spcPct val="0"/>
        </a:spcBef>
        <a:spcAft>
          <a:spcPct val="0"/>
        </a:spcAft>
        <a:defRPr sz="2800" b="1">
          <a:solidFill>
            <a:schemeClr val="tx2"/>
          </a:solidFill>
          <a:latin typeface="Palatino Linotype" pitchFamily="18" charset="0"/>
        </a:defRPr>
      </a:lvl7pPr>
      <a:lvl8pPr marL="1371600" algn="l" rtl="0" fontAlgn="base">
        <a:lnSpc>
          <a:spcPts val="3400"/>
        </a:lnSpc>
        <a:spcBef>
          <a:spcPct val="0"/>
        </a:spcBef>
        <a:spcAft>
          <a:spcPct val="0"/>
        </a:spcAft>
        <a:defRPr sz="2800" b="1">
          <a:solidFill>
            <a:schemeClr val="tx2"/>
          </a:solidFill>
          <a:latin typeface="Palatino Linotype" pitchFamily="18" charset="0"/>
        </a:defRPr>
      </a:lvl8pPr>
      <a:lvl9pPr marL="1828800" algn="l" rtl="0" fontAlgn="base">
        <a:lnSpc>
          <a:spcPts val="3400"/>
        </a:lnSpc>
        <a:spcBef>
          <a:spcPct val="0"/>
        </a:spcBef>
        <a:spcAft>
          <a:spcPct val="0"/>
        </a:spcAft>
        <a:defRPr sz="2800" b="1">
          <a:solidFill>
            <a:schemeClr val="tx2"/>
          </a:solidFill>
          <a:latin typeface="Palatino Linotype" pitchFamily="18" charset="0"/>
        </a:defRPr>
      </a:lvl9pPr>
    </p:titleStyle>
    <p:bodyStyle>
      <a:lvl1pPr marL="182563" indent="-182563" algn="l" rtl="0" eaLnBrk="0" fontAlgn="base" hangingPunct="0">
        <a:spcBef>
          <a:spcPct val="0"/>
        </a:spcBef>
        <a:spcAft>
          <a:spcPct val="30000"/>
        </a:spcAft>
        <a:buClr>
          <a:schemeClr val="accent2"/>
        </a:buClr>
        <a:buChar char="•"/>
        <a:defRPr sz="2000">
          <a:solidFill>
            <a:srgbClr val="353535"/>
          </a:solidFill>
          <a:latin typeface="+mn-lt"/>
          <a:ea typeface="+mn-ea"/>
          <a:cs typeface="+mn-cs"/>
        </a:defRPr>
      </a:lvl1pPr>
      <a:lvl2pPr marL="627063" indent="-265113" algn="l" rtl="0" eaLnBrk="0" fontAlgn="base" hangingPunct="0">
        <a:spcBef>
          <a:spcPct val="0"/>
        </a:spcBef>
        <a:spcAft>
          <a:spcPct val="30000"/>
        </a:spcAft>
        <a:buClr>
          <a:schemeClr val="accent2"/>
        </a:buClr>
        <a:buChar char="–"/>
        <a:defRPr>
          <a:solidFill>
            <a:srgbClr val="353535"/>
          </a:solidFill>
          <a:latin typeface="+mn-lt"/>
        </a:defRPr>
      </a:lvl2pPr>
      <a:lvl3pPr marL="984250" indent="-177800" algn="l" rtl="0" eaLnBrk="0" fontAlgn="base" hangingPunct="0">
        <a:spcBef>
          <a:spcPct val="0"/>
        </a:spcBef>
        <a:spcAft>
          <a:spcPct val="30000"/>
        </a:spcAft>
        <a:buClr>
          <a:schemeClr val="accent2"/>
        </a:buClr>
        <a:buChar char="•"/>
        <a:defRPr sz="1600">
          <a:solidFill>
            <a:srgbClr val="353535"/>
          </a:solidFill>
          <a:latin typeface="+mn-lt"/>
        </a:defRPr>
      </a:lvl3pPr>
      <a:lvl4pPr marL="1338263" indent="-174625" algn="l" rtl="0" eaLnBrk="0" fontAlgn="base" hangingPunct="0">
        <a:spcBef>
          <a:spcPct val="0"/>
        </a:spcBef>
        <a:spcAft>
          <a:spcPct val="30000"/>
        </a:spcAft>
        <a:buClr>
          <a:schemeClr val="accent2"/>
        </a:buClr>
        <a:buChar char="–"/>
        <a:defRPr sz="1400">
          <a:solidFill>
            <a:srgbClr val="353535"/>
          </a:solidFill>
          <a:latin typeface="+mn-lt"/>
        </a:defRPr>
      </a:lvl4pPr>
      <a:lvl5pPr marL="1706563" indent="-188913" algn="l" rtl="0" eaLnBrk="0" fontAlgn="base" hangingPunct="0">
        <a:spcBef>
          <a:spcPct val="0"/>
        </a:spcBef>
        <a:spcAft>
          <a:spcPct val="30000"/>
        </a:spcAft>
        <a:buClr>
          <a:schemeClr val="accent2"/>
        </a:buClr>
        <a:buChar char="»"/>
        <a:defRPr sz="1400">
          <a:solidFill>
            <a:srgbClr val="353535"/>
          </a:solidFill>
          <a:latin typeface="+mn-lt"/>
        </a:defRPr>
      </a:lvl5pPr>
      <a:lvl6pPr marL="2163763" indent="-188913" algn="l" rtl="0" fontAlgn="base">
        <a:spcBef>
          <a:spcPct val="0"/>
        </a:spcBef>
        <a:spcAft>
          <a:spcPct val="30000"/>
        </a:spcAft>
        <a:buChar char="»"/>
        <a:defRPr sz="1400">
          <a:solidFill>
            <a:schemeClr val="tx1"/>
          </a:solidFill>
          <a:latin typeface="+mn-lt"/>
        </a:defRPr>
      </a:lvl6pPr>
      <a:lvl7pPr marL="2620963" indent="-188913" algn="l" rtl="0" fontAlgn="base">
        <a:spcBef>
          <a:spcPct val="0"/>
        </a:spcBef>
        <a:spcAft>
          <a:spcPct val="30000"/>
        </a:spcAft>
        <a:buChar char="»"/>
        <a:defRPr sz="1400">
          <a:solidFill>
            <a:schemeClr val="tx1"/>
          </a:solidFill>
          <a:latin typeface="+mn-lt"/>
        </a:defRPr>
      </a:lvl7pPr>
      <a:lvl8pPr marL="3078163" indent="-188913" algn="l" rtl="0" fontAlgn="base">
        <a:spcBef>
          <a:spcPct val="0"/>
        </a:spcBef>
        <a:spcAft>
          <a:spcPct val="30000"/>
        </a:spcAft>
        <a:buChar char="»"/>
        <a:defRPr sz="1400">
          <a:solidFill>
            <a:schemeClr val="tx1"/>
          </a:solidFill>
          <a:latin typeface="+mn-lt"/>
        </a:defRPr>
      </a:lvl8pPr>
      <a:lvl9pPr marL="3535363" indent="-188913" algn="l" rtl="0" fontAlgn="base">
        <a:spcBef>
          <a:spcPct val="0"/>
        </a:spcBef>
        <a:spcAft>
          <a:spcPct val="3000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536" y="547688"/>
            <a:ext cx="8316664" cy="8400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dirty="0" smtClean="0"/>
              <a:t>Muokkaa </a:t>
            </a:r>
            <a:r>
              <a:rPr lang="fi-FI" dirty="0" err="1" smtClean="0"/>
              <a:t>perustyyl</a:t>
            </a:r>
            <a:r>
              <a:rPr lang="fi-FI" dirty="0" smtClean="0"/>
              <a:t>. </a:t>
            </a:r>
            <a:r>
              <a:rPr lang="fi-FI" dirty="0" err="1" smtClean="0"/>
              <a:t>napsautt</a:t>
            </a:r>
            <a:r>
              <a:rPr lang="fi-FI" dirty="0" smtClean="0"/>
              <a:t>.</a:t>
            </a:r>
          </a:p>
        </p:txBody>
      </p:sp>
      <p:sp>
        <p:nvSpPr>
          <p:cNvPr id="1027" name="Rectangle 3"/>
          <p:cNvSpPr>
            <a:spLocks noGrp="1" noChangeArrowheads="1"/>
          </p:cNvSpPr>
          <p:nvPr>
            <p:ph type="body" idx="1"/>
          </p:nvPr>
        </p:nvSpPr>
        <p:spPr bwMode="auto">
          <a:xfrm>
            <a:off x="395536" y="1537230"/>
            <a:ext cx="8316664" cy="3480594"/>
          </a:xfrm>
          <a:prstGeom prst="rect">
            <a:avLst/>
          </a:prstGeom>
          <a:noFill/>
          <a:ln w="9525">
            <a:noFill/>
            <a:miter lim="800000"/>
            <a:headEnd/>
            <a:tailEnd/>
          </a:ln>
        </p:spPr>
        <p:txBody>
          <a:bodyPr vert="horz" wrap="square" lIns="91440" tIns="45720" rIns="90000" bIns="45720" numCol="1" anchor="t" anchorCtr="0" compatLnSpc="1">
            <a:prstTxWarp prst="textNoShape">
              <a:avLst/>
            </a:prstTxWarp>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p>
        </p:txBody>
      </p:sp>
      <p:sp>
        <p:nvSpPr>
          <p:cNvPr id="2" name="Tekstiruutu 1"/>
          <p:cNvSpPr txBox="1"/>
          <p:nvPr userDrawn="1"/>
        </p:nvSpPr>
        <p:spPr>
          <a:xfrm>
            <a:off x="323528" y="5188178"/>
            <a:ext cx="3528392" cy="261610"/>
          </a:xfrm>
          <a:prstGeom prst="rect">
            <a:avLst/>
          </a:prstGeom>
          <a:noFill/>
        </p:spPr>
        <p:txBody>
          <a:bodyPr wrap="square" rtlCol="0">
            <a:spAutoFit/>
          </a:bodyPr>
          <a:lstStyle/>
          <a:p>
            <a:r>
              <a:rPr lang="fi-FI" sz="1100" b="1" dirty="0" smtClean="0">
                <a:solidFill>
                  <a:schemeClr val="bg2">
                    <a:lumMod val="25000"/>
                  </a:schemeClr>
                </a:solidFill>
                <a:latin typeface="Arial"/>
                <a:cs typeface="Arial"/>
              </a:rPr>
              <a:t>UEF</a:t>
            </a:r>
            <a:r>
              <a:rPr lang="fi-FI" sz="1100" dirty="0" smtClean="0">
                <a:solidFill>
                  <a:schemeClr val="bg2">
                    <a:lumMod val="25000"/>
                  </a:schemeClr>
                </a:solidFill>
                <a:latin typeface="Arial"/>
                <a:cs typeface="Arial"/>
              </a:rPr>
              <a:t> // </a:t>
            </a:r>
            <a:r>
              <a:rPr lang="fi-FI" sz="1100" dirty="0" err="1" smtClean="0">
                <a:solidFill>
                  <a:schemeClr val="bg2">
                    <a:lumMod val="25000"/>
                  </a:schemeClr>
                </a:solidFill>
                <a:latin typeface="Arial"/>
                <a:cs typeface="Arial"/>
              </a:rPr>
              <a:t>University</a:t>
            </a:r>
            <a:r>
              <a:rPr lang="fi-FI" sz="1100" dirty="0" smtClean="0">
                <a:solidFill>
                  <a:schemeClr val="bg2">
                    <a:lumMod val="25000"/>
                  </a:schemeClr>
                </a:solidFill>
                <a:latin typeface="Arial"/>
                <a:cs typeface="Arial"/>
              </a:rPr>
              <a:t> of Eastern Finland</a:t>
            </a:r>
            <a:endParaRPr lang="fi-FI" sz="1100" dirty="0">
              <a:solidFill>
                <a:schemeClr val="bg2">
                  <a:lumMod val="25000"/>
                </a:schemeClr>
              </a:solidFill>
              <a:latin typeface="Arial"/>
              <a:cs typeface="Arial"/>
            </a:endParaRPr>
          </a:p>
        </p:txBody>
      </p:sp>
      <p:sp>
        <p:nvSpPr>
          <p:cNvPr id="11" name="Suorakulmio 10"/>
          <p:cNvSpPr/>
          <p:nvPr userDrawn="1"/>
        </p:nvSpPr>
        <p:spPr>
          <a:xfrm>
            <a:off x="395536" y="5616624"/>
            <a:ext cx="8352928" cy="1211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latin typeface="Arial"/>
                <a:cs typeface="Arial"/>
              </a:defRPr>
            </a:lvl1pPr>
          </a:lstStyle>
          <a:p>
            <a:pPr>
              <a:defRPr/>
            </a:pPr>
            <a:fld id="{53FCBABD-41D0-47C6-BEE8-5256A0303ED7}" type="datetime1">
              <a:rPr lang="fi-FI" smtClean="0"/>
              <a:pPr>
                <a:defRPr/>
              </a:pPr>
              <a:t>10.10.2018</a:t>
            </a:fld>
            <a:endParaRPr lang="fi-FI" dirty="0"/>
          </a:p>
        </p:txBody>
      </p:sp>
      <p:sp>
        <p:nvSpPr>
          <p:cNvPr id="10"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latin typeface="Arial"/>
                <a:cs typeface="Arial"/>
              </a:defRPr>
            </a:lvl1pPr>
          </a:lstStyle>
          <a:p>
            <a:pPr>
              <a:defRPr/>
            </a:pPr>
            <a:r>
              <a:rPr lang="fi-FI" dirty="0" smtClean="0"/>
              <a:t>Esityksen nimi / Tekijä</a:t>
            </a:r>
            <a:endParaRPr lang="fi-FI" dirty="0"/>
          </a:p>
        </p:txBody>
      </p:sp>
      <p:sp>
        <p:nvSpPr>
          <p:cNvPr id="12"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spTree>
    <p:extLst>
      <p:ext uri="{BB962C8B-B14F-4D97-AF65-F5344CB8AC3E}">
        <p14:creationId xmlns:p14="http://schemas.microsoft.com/office/powerpoint/2010/main" val="310729156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8" r:id="rId3"/>
    <p:sldLayoutId id="2147483810" r:id="rId4"/>
    <p:sldLayoutId id="2147483812" r:id="rId5"/>
  </p:sldLayoutIdLst>
  <p:timing>
    <p:tnLst>
      <p:par>
        <p:cTn id="1" dur="indefinite" restart="never" nodeType="tmRoot"/>
      </p:par>
    </p:tnLst>
  </p:timing>
  <p:hf hdr="0"/>
  <p:txStyles>
    <p:titleStyle>
      <a:lvl1pPr algn="l" rtl="0" eaLnBrk="0" fontAlgn="base" hangingPunct="0">
        <a:lnSpc>
          <a:spcPts val="3400"/>
        </a:lnSpc>
        <a:spcBef>
          <a:spcPct val="0"/>
        </a:spcBef>
        <a:spcAft>
          <a:spcPct val="0"/>
        </a:spcAft>
        <a:defRPr sz="2800" b="1">
          <a:solidFill>
            <a:srgbClr val="353535"/>
          </a:solidFill>
          <a:latin typeface="+mj-lt"/>
          <a:ea typeface="+mj-ea"/>
          <a:cs typeface="+mj-cs"/>
        </a:defRPr>
      </a:lvl1pPr>
      <a:lvl2pPr algn="l" rtl="0" eaLnBrk="0" fontAlgn="base" hangingPunct="0">
        <a:lnSpc>
          <a:spcPts val="3400"/>
        </a:lnSpc>
        <a:spcBef>
          <a:spcPct val="0"/>
        </a:spcBef>
        <a:spcAft>
          <a:spcPct val="0"/>
        </a:spcAft>
        <a:defRPr sz="2800" b="1">
          <a:solidFill>
            <a:schemeClr val="tx2"/>
          </a:solidFill>
          <a:latin typeface="Palatino Linotype" pitchFamily="18" charset="0"/>
        </a:defRPr>
      </a:lvl2pPr>
      <a:lvl3pPr algn="l" rtl="0" eaLnBrk="0" fontAlgn="base" hangingPunct="0">
        <a:lnSpc>
          <a:spcPts val="3400"/>
        </a:lnSpc>
        <a:spcBef>
          <a:spcPct val="0"/>
        </a:spcBef>
        <a:spcAft>
          <a:spcPct val="0"/>
        </a:spcAft>
        <a:defRPr sz="2800" b="1">
          <a:solidFill>
            <a:schemeClr val="tx2"/>
          </a:solidFill>
          <a:latin typeface="Palatino Linotype" pitchFamily="18" charset="0"/>
        </a:defRPr>
      </a:lvl3pPr>
      <a:lvl4pPr algn="l" rtl="0" eaLnBrk="0" fontAlgn="base" hangingPunct="0">
        <a:lnSpc>
          <a:spcPts val="3400"/>
        </a:lnSpc>
        <a:spcBef>
          <a:spcPct val="0"/>
        </a:spcBef>
        <a:spcAft>
          <a:spcPct val="0"/>
        </a:spcAft>
        <a:defRPr sz="2800" b="1">
          <a:solidFill>
            <a:schemeClr val="tx2"/>
          </a:solidFill>
          <a:latin typeface="Palatino Linotype" pitchFamily="18" charset="0"/>
        </a:defRPr>
      </a:lvl4pPr>
      <a:lvl5pPr algn="l" rtl="0" eaLnBrk="0" fontAlgn="base" hangingPunct="0">
        <a:lnSpc>
          <a:spcPts val="3400"/>
        </a:lnSpc>
        <a:spcBef>
          <a:spcPct val="0"/>
        </a:spcBef>
        <a:spcAft>
          <a:spcPct val="0"/>
        </a:spcAft>
        <a:defRPr sz="2800" b="1">
          <a:solidFill>
            <a:schemeClr val="tx2"/>
          </a:solidFill>
          <a:latin typeface="Palatino Linotype" pitchFamily="18" charset="0"/>
        </a:defRPr>
      </a:lvl5pPr>
      <a:lvl6pPr marL="457200" algn="l" rtl="0" fontAlgn="base">
        <a:lnSpc>
          <a:spcPts val="3400"/>
        </a:lnSpc>
        <a:spcBef>
          <a:spcPct val="0"/>
        </a:spcBef>
        <a:spcAft>
          <a:spcPct val="0"/>
        </a:spcAft>
        <a:defRPr sz="2800" b="1">
          <a:solidFill>
            <a:schemeClr val="tx2"/>
          </a:solidFill>
          <a:latin typeface="Palatino Linotype" pitchFamily="18" charset="0"/>
        </a:defRPr>
      </a:lvl6pPr>
      <a:lvl7pPr marL="914400" algn="l" rtl="0" fontAlgn="base">
        <a:lnSpc>
          <a:spcPts val="3400"/>
        </a:lnSpc>
        <a:spcBef>
          <a:spcPct val="0"/>
        </a:spcBef>
        <a:spcAft>
          <a:spcPct val="0"/>
        </a:spcAft>
        <a:defRPr sz="2800" b="1">
          <a:solidFill>
            <a:schemeClr val="tx2"/>
          </a:solidFill>
          <a:latin typeface="Palatino Linotype" pitchFamily="18" charset="0"/>
        </a:defRPr>
      </a:lvl7pPr>
      <a:lvl8pPr marL="1371600" algn="l" rtl="0" fontAlgn="base">
        <a:lnSpc>
          <a:spcPts val="3400"/>
        </a:lnSpc>
        <a:spcBef>
          <a:spcPct val="0"/>
        </a:spcBef>
        <a:spcAft>
          <a:spcPct val="0"/>
        </a:spcAft>
        <a:defRPr sz="2800" b="1">
          <a:solidFill>
            <a:schemeClr val="tx2"/>
          </a:solidFill>
          <a:latin typeface="Palatino Linotype" pitchFamily="18" charset="0"/>
        </a:defRPr>
      </a:lvl8pPr>
      <a:lvl9pPr marL="1828800" algn="l" rtl="0" fontAlgn="base">
        <a:lnSpc>
          <a:spcPts val="3400"/>
        </a:lnSpc>
        <a:spcBef>
          <a:spcPct val="0"/>
        </a:spcBef>
        <a:spcAft>
          <a:spcPct val="0"/>
        </a:spcAft>
        <a:defRPr sz="2800" b="1">
          <a:solidFill>
            <a:schemeClr val="tx2"/>
          </a:solidFill>
          <a:latin typeface="Palatino Linotype" pitchFamily="18" charset="0"/>
        </a:defRPr>
      </a:lvl9pPr>
    </p:titleStyle>
    <p:bodyStyle>
      <a:lvl1pPr marL="182563" indent="-182563" algn="l" rtl="0" eaLnBrk="0" fontAlgn="base" hangingPunct="0">
        <a:spcBef>
          <a:spcPct val="0"/>
        </a:spcBef>
        <a:spcAft>
          <a:spcPct val="30000"/>
        </a:spcAft>
        <a:buClr>
          <a:schemeClr val="accent2"/>
        </a:buClr>
        <a:buChar char="•"/>
        <a:defRPr sz="2000">
          <a:solidFill>
            <a:srgbClr val="353535"/>
          </a:solidFill>
          <a:latin typeface="+mn-lt"/>
          <a:ea typeface="+mn-ea"/>
          <a:cs typeface="+mn-cs"/>
        </a:defRPr>
      </a:lvl1pPr>
      <a:lvl2pPr marL="627063" indent="-265113" algn="l" rtl="0" eaLnBrk="0" fontAlgn="base" hangingPunct="0">
        <a:spcBef>
          <a:spcPct val="0"/>
        </a:spcBef>
        <a:spcAft>
          <a:spcPct val="30000"/>
        </a:spcAft>
        <a:buClr>
          <a:schemeClr val="accent2"/>
        </a:buClr>
        <a:buChar char="–"/>
        <a:defRPr>
          <a:solidFill>
            <a:srgbClr val="353535"/>
          </a:solidFill>
          <a:latin typeface="+mn-lt"/>
        </a:defRPr>
      </a:lvl2pPr>
      <a:lvl3pPr marL="984250" indent="-177800" algn="l" rtl="0" eaLnBrk="0" fontAlgn="base" hangingPunct="0">
        <a:spcBef>
          <a:spcPct val="0"/>
        </a:spcBef>
        <a:spcAft>
          <a:spcPct val="30000"/>
        </a:spcAft>
        <a:buClr>
          <a:schemeClr val="accent2"/>
        </a:buClr>
        <a:buChar char="•"/>
        <a:defRPr sz="1600">
          <a:solidFill>
            <a:srgbClr val="353535"/>
          </a:solidFill>
          <a:latin typeface="+mn-lt"/>
        </a:defRPr>
      </a:lvl3pPr>
      <a:lvl4pPr marL="1338263" indent="-174625" algn="l" rtl="0" eaLnBrk="0" fontAlgn="base" hangingPunct="0">
        <a:spcBef>
          <a:spcPct val="0"/>
        </a:spcBef>
        <a:spcAft>
          <a:spcPct val="30000"/>
        </a:spcAft>
        <a:buClr>
          <a:schemeClr val="accent2"/>
        </a:buClr>
        <a:buChar char="–"/>
        <a:defRPr sz="1400">
          <a:solidFill>
            <a:srgbClr val="353535"/>
          </a:solidFill>
          <a:latin typeface="+mn-lt"/>
        </a:defRPr>
      </a:lvl4pPr>
      <a:lvl5pPr marL="1706563" indent="-188913" algn="l" rtl="0" eaLnBrk="0" fontAlgn="base" hangingPunct="0">
        <a:spcBef>
          <a:spcPct val="0"/>
        </a:spcBef>
        <a:spcAft>
          <a:spcPct val="30000"/>
        </a:spcAft>
        <a:buClr>
          <a:schemeClr val="accent2"/>
        </a:buClr>
        <a:buChar char="»"/>
        <a:defRPr sz="1400">
          <a:solidFill>
            <a:srgbClr val="353535"/>
          </a:solidFill>
          <a:latin typeface="+mn-lt"/>
        </a:defRPr>
      </a:lvl5pPr>
      <a:lvl6pPr marL="2163763" indent="-188913" algn="l" rtl="0" fontAlgn="base">
        <a:spcBef>
          <a:spcPct val="0"/>
        </a:spcBef>
        <a:spcAft>
          <a:spcPct val="30000"/>
        </a:spcAft>
        <a:buChar char="»"/>
        <a:defRPr sz="1400">
          <a:solidFill>
            <a:schemeClr val="tx1"/>
          </a:solidFill>
          <a:latin typeface="+mn-lt"/>
        </a:defRPr>
      </a:lvl6pPr>
      <a:lvl7pPr marL="2620963" indent="-188913" algn="l" rtl="0" fontAlgn="base">
        <a:spcBef>
          <a:spcPct val="0"/>
        </a:spcBef>
        <a:spcAft>
          <a:spcPct val="30000"/>
        </a:spcAft>
        <a:buChar char="»"/>
        <a:defRPr sz="1400">
          <a:solidFill>
            <a:schemeClr val="tx1"/>
          </a:solidFill>
          <a:latin typeface="+mn-lt"/>
        </a:defRPr>
      </a:lvl7pPr>
      <a:lvl8pPr marL="3078163" indent="-188913" algn="l" rtl="0" fontAlgn="base">
        <a:spcBef>
          <a:spcPct val="0"/>
        </a:spcBef>
        <a:spcAft>
          <a:spcPct val="30000"/>
        </a:spcAft>
        <a:buChar char="»"/>
        <a:defRPr sz="1400">
          <a:solidFill>
            <a:schemeClr val="tx1"/>
          </a:solidFill>
          <a:latin typeface="+mn-lt"/>
        </a:defRPr>
      </a:lvl8pPr>
      <a:lvl9pPr marL="3535363" indent="-188913" algn="l" rtl="0" fontAlgn="base">
        <a:spcBef>
          <a:spcPct val="0"/>
        </a:spcBef>
        <a:spcAft>
          <a:spcPct val="3000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3568" y="2353444"/>
            <a:ext cx="7993062"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dirty="0" smtClean="0"/>
              <a:t>Muokkaa </a:t>
            </a:r>
            <a:r>
              <a:rPr lang="fi-FI" dirty="0" err="1" smtClean="0"/>
              <a:t>perustyyl</a:t>
            </a:r>
            <a:r>
              <a:rPr lang="fi-FI" dirty="0" smtClean="0"/>
              <a:t>. </a:t>
            </a:r>
            <a:r>
              <a:rPr lang="fi-FI" dirty="0" err="1" smtClean="0"/>
              <a:t>napsautt</a:t>
            </a:r>
            <a:r>
              <a:rPr lang="fi-FI" dirty="0" smtClean="0"/>
              <a:t>.</a:t>
            </a:r>
          </a:p>
        </p:txBody>
      </p:sp>
      <p:sp>
        <p:nvSpPr>
          <p:cNvPr id="1027" name="Rectangle 3"/>
          <p:cNvSpPr>
            <a:spLocks noGrp="1" noChangeArrowheads="1"/>
          </p:cNvSpPr>
          <p:nvPr>
            <p:ph type="body" idx="1"/>
          </p:nvPr>
        </p:nvSpPr>
        <p:spPr bwMode="auto">
          <a:xfrm>
            <a:off x="683568" y="2929507"/>
            <a:ext cx="7993062" cy="504056"/>
          </a:xfrm>
          <a:prstGeom prst="rect">
            <a:avLst/>
          </a:prstGeom>
          <a:noFill/>
          <a:ln w="9525">
            <a:noFill/>
            <a:miter lim="800000"/>
            <a:headEnd/>
            <a:tailEnd/>
          </a:ln>
        </p:spPr>
        <p:txBody>
          <a:bodyPr vert="horz" wrap="square" lIns="91440" tIns="45720" rIns="90000" bIns="45720" numCol="1" anchor="t" anchorCtr="0" compatLnSpc="1">
            <a:prstTxWarp prst="textNoShape">
              <a:avLst/>
            </a:prstTxWarp>
          </a:bodyPr>
          <a:lstStyle/>
          <a:p>
            <a:pPr lvl="0"/>
            <a:r>
              <a:rPr lang="fi-FI" dirty="0" smtClean="0"/>
              <a:t>Muokkaa tekstin perustyylejä napsauttamalla</a:t>
            </a:r>
          </a:p>
        </p:txBody>
      </p:sp>
      <p:sp>
        <p:nvSpPr>
          <p:cNvPr id="16" name="Tekstiruutu 15"/>
          <p:cNvSpPr txBox="1"/>
          <p:nvPr userDrawn="1"/>
        </p:nvSpPr>
        <p:spPr>
          <a:xfrm>
            <a:off x="323528" y="5188178"/>
            <a:ext cx="3528392" cy="261610"/>
          </a:xfrm>
          <a:prstGeom prst="rect">
            <a:avLst/>
          </a:prstGeom>
          <a:noFill/>
        </p:spPr>
        <p:txBody>
          <a:bodyPr wrap="square" rtlCol="0">
            <a:spAutoFit/>
          </a:bodyPr>
          <a:lstStyle/>
          <a:p>
            <a:r>
              <a:rPr lang="fi-FI" sz="1100" b="1" dirty="0" smtClean="0">
                <a:solidFill>
                  <a:schemeClr val="bg2">
                    <a:lumMod val="25000"/>
                  </a:schemeClr>
                </a:solidFill>
                <a:latin typeface="Arial"/>
                <a:cs typeface="Arial"/>
              </a:rPr>
              <a:t>UEF</a:t>
            </a:r>
            <a:r>
              <a:rPr lang="fi-FI" sz="1100" dirty="0" smtClean="0">
                <a:solidFill>
                  <a:schemeClr val="bg2">
                    <a:lumMod val="25000"/>
                  </a:schemeClr>
                </a:solidFill>
                <a:latin typeface="Arial"/>
                <a:cs typeface="Arial"/>
              </a:rPr>
              <a:t> // </a:t>
            </a:r>
            <a:r>
              <a:rPr lang="fi-FI" sz="1100" dirty="0" err="1" smtClean="0">
                <a:solidFill>
                  <a:schemeClr val="bg2">
                    <a:lumMod val="25000"/>
                  </a:schemeClr>
                </a:solidFill>
                <a:latin typeface="Arial"/>
                <a:cs typeface="Arial"/>
              </a:rPr>
              <a:t>University</a:t>
            </a:r>
            <a:r>
              <a:rPr lang="fi-FI" sz="1100" dirty="0" smtClean="0">
                <a:solidFill>
                  <a:schemeClr val="bg2">
                    <a:lumMod val="25000"/>
                  </a:schemeClr>
                </a:solidFill>
                <a:latin typeface="Arial"/>
                <a:cs typeface="Arial"/>
              </a:rPr>
              <a:t> of Eastern Finland</a:t>
            </a:r>
            <a:endParaRPr lang="fi-FI" sz="1100" dirty="0">
              <a:solidFill>
                <a:schemeClr val="bg2">
                  <a:lumMod val="25000"/>
                </a:schemeClr>
              </a:solidFill>
              <a:latin typeface="Arial"/>
              <a:cs typeface="Arial"/>
            </a:endParaRPr>
          </a:p>
        </p:txBody>
      </p:sp>
      <p:sp>
        <p:nvSpPr>
          <p:cNvPr id="13" name="Rectangle 4"/>
          <p:cNvSpPr>
            <a:spLocks noGrp="1" noChangeArrowheads="1"/>
          </p:cNvSpPr>
          <p:nvPr>
            <p:ph type="dt" sz="half" idx="2"/>
          </p:nvPr>
        </p:nvSpPr>
        <p:spPr bwMode="auto">
          <a:xfrm>
            <a:off x="7488238" y="5226953"/>
            <a:ext cx="874712"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353535"/>
                </a:solidFill>
                <a:latin typeface="Arial"/>
                <a:cs typeface="Arial"/>
              </a:defRPr>
            </a:lvl1pPr>
          </a:lstStyle>
          <a:p>
            <a:pPr>
              <a:defRPr/>
            </a:pPr>
            <a:fld id="{53FCBABD-41D0-47C6-BEE8-5256A0303ED7}" type="datetime1">
              <a:rPr lang="fi-FI" smtClean="0"/>
              <a:pPr>
                <a:defRPr/>
              </a:pPr>
              <a:t>10.10.2018</a:t>
            </a:fld>
            <a:endParaRPr lang="fi-FI" dirty="0"/>
          </a:p>
        </p:txBody>
      </p:sp>
      <p:sp>
        <p:nvSpPr>
          <p:cNvPr id="14" name="Rectangle 5"/>
          <p:cNvSpPr>
            <a:spLocks noGrp="1" noChangeArrowheads="1"/>
          </p:cNvSpPr>
          <p:nvPr>
            <p:ph type="ftr" sz="quarter" idx="3"/>
          </p:nvPr>
        </p:nvSpPr>
        <p:spPr bwMode="auto">
          <a:xfrm>
            <a:off x="3052764" y="5226953"/>
            <a:ext cx="4435475" cy="209021"/>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chemeClr val="bg2">
                    <a:lumMod val="25000"/>
                  </a:schemeClr>
                </a:solidFill>
                <a:latin typeface="Arial"/>
                <a:cs typeface="Arial"/>
              </a:defRPr>
            </a:lvl1pPr>
          </a:lstStyle>
          <a:p>
            <a:pPr>
              <a:defRPr/>
            </a:pPr>
            <a:r>
              <a:rPr lang="fi-FI" dirty="0" smtClean="0"/>
              <a:t>Esityksen nimi / Tekijä</a:t>
            </a:r>
            <a:endParaRPr lang="fi-FI" dirty="0"/>
          </a:p>
        </p:txBody>
      </p:sp>
      <p:sp>
        <p:nvSpPr>
          <p:cNvPr id="17" name="Rectangle 6"/>
          <p:cNvSpPr>
            <a:spLocks noGrp="1" noChangeArrowheads="1"/>
          </p:cNvSpPr>
          <p:nvPr>
            <p:ph type="sldNum" sz="quarter" idx="4"/>
          </p:nvPr>
        </p:nvSpPr>
        <p:spPr bwMode="auto">
          <a:xfrm>
            <a:off x="8351838" y="5214600"/>
            <a:ext cx="360362" cy="209021"/>
          </a:xfrm>
          <a:prstGeom prst="rect">
            <a:avLst/>
          </a:prstGeom>
          <a:noFill/>
          <a:ln w="9525">
            <a:noFill/>
            <a:miter lim="800000"/>
            <a:headEnd/>
            <a:tailEnd/>
          </a:ln>
          <a:effectLst/>
        </p:spPr>
        <p:txBody>
          <a:bodyPr vert="horz" wrap="square" lIns="0" tIns="18000" rIns="0" bIns="0" numCol="1" anchor="t" anchorCtr="0" compatLnSpc="1">
            <a:prstTxWarp prst="textNoShape">
              <a:avLst/>
            </a:prstTxWarp>
          </a:bodyPr>
          <a:lstStyle>
            <a:lvl1pPr algn="r">
              <a:defRPr sz="1100" b="1">
                <a:solidFill>
                  <a:srgbClr val="353535"/>
                </a:solidFill>
                <a:latin typeface="Myriad pro"/>
                <a:cs typeface="Myriad pro"/>
              </a:defRPr>
            </a:lvl1pPr>
          </a:lstStyle>
          <a:p>
            <a:pPr>
              <a:defRPr/>
            </a:pPr>
            <a:fld id="{9AC9C5E4-DD34-409E-9E11-89682544FB1A}" type="slidenum">
              <a:rPr lang="fi-FI" smtClean="0"/>
              <a:pPr>
                <a:defRPr/>
              </a:pPr>
              <a:t>‹#›</a:t>
            </a:fld>
            <a:endParaRPr lang="fi-FI" dirty="0"/>
          </a:p>
        </p:txBody>
      </p:sp>
    </p:spTree>
    <p:extLst>
      <p:ext uri="{BB962C8B-B14F-4D97-AF65-F5344CB8AC3E}">
        <p14:creationId xmlns:p14="http://schemas.microsoft.com/office/powerpoint/2010/main" val="1158209807"/>
      </p:ext>
    </p:extLst>
  </p:cSld>
  <p:clrMap bg1="lt1" tx1="dk1" bg2="lt2" tx2="dk2" accent1="accent1" accent2="accent2" accent3="accent3" accent4="accent4" accent5="accent5" accent6="accent6" hlink="hlink" folHlink="folHlink"/>
  <p:sldLayoutIdLst>
    <p:sldLayoutId id="2147483770" r:id="rId1"/>
    <p:sldLayoutId id="2147483777" r:id="rId2"/>
    <p:sldLayoutId id="2147483771" r:id="rId3"/>
  </p:sldLayoutIdLst>
  <p:timing>
    <p:tnLst>
      <p:par>
        <p:cTn id="1" dur="indefinite" restart="never" nodeType="tmRoot"/>
      </p:par>
    </p:tnLst>
  </p:timing>
  <p:hf hdr="0"/>
  <p:txStyles>
    <p:titleStyle>
      <a:lvl1pPr algn="l" rtl="0" eaLnBrk="0" fontAlgn="base" hangingPunct="0">
        <a:lnSpc>
          <a:spcPts val="3400"/>
        </a:lnSpc>
        <a:spcBef>
          <a:spcPct val="0"/>
        </a:spcBef>
        <a:spcAft>
          <a:spcPct val="0"/>
        </a:spcAft>
        <a:defRPr sz="2800" b="1">
          <a:solidFill>
            <a:srgbClr val="353535"/>
          </a:solidFill>
          <a:latin typeface="+mj-lt"/>
          <a:ea typeface="+mj-ea"/>
          <a:cs typeface="+mj-cs"/>
        </a:defRPr>
      </a:lvl1pPr>
      <a:lvl2pPr algn="l" rtl="0" eaLnBrk="0" fontAlgn="base" hangingPunct="0">
        <a:lnSpc>
          <a:spcPts val="3400"/>
        </a:lnSpc>
        <a:spcBef>
          <a:spcPct val="0"/>
        </a:spcBef>
        <a:spcAft>
          <a:spcPct val="0"/>
        </a:spcAft>
        <a:defRPr sz="2800" b="1">
          <a:solidFill>
            <a:schemeClr val="tx2"/>
          </a:solidFill>
          <a:latin typeface="Palatino Linotype" pitchFamily="18" charset="0"/>
        </a:defRPr>
      </a:lvl2pPr>
      <a:lvl3pPr algn="l" rtl="0" eaLnBrk="0" fontAlgn="base" hangingPunct="0">
        <a:lnSpc>
          <a:spcPts val="3400"/>
        </a:lnSpc>
        <a:spcBef>
          <a:spcPct val="0"/>
        </a:spcBef>
        <a:spcAft>
          <a:spcPct val="0"/>
        </a:spcAft>
        <a:defRPr sz="2800" b="1">
          <a:solidFill>
            <a:schemeClr val="tx2"/>
          </a:solidFill>
          <a:latin typeface="Palatino Linotype" pitchFamily="18" charset="0"/>
        </a:defRPr>
      </a:lvl3pPr>
      <a:lvl4pPr algn="l" rtl="0" eaLnBrk="0" fontAlgn="base" hangingPunct="0">
        <a:lnSpc>
          <a:spcPts val="3400"/>
        </a:lnSpc>
        <a:spcBef>
          <a:spcPct val="0"/>
        </a:spcBef>
        <a:spcAft>
          <a:spcPct val="0"/>
        </a:spcAft>
        <a:defRPr sz="2800" b="1">
          <a:solidFill>
            <a:schemeClr val="tx2"/>
          </a:solidFill>
          <a:latin typeface="Palatino Linotype" pitchFamily="18" charset="0"/>
        </a:defRPr>
      </a:lvl4pPr>
      <a:lvl5pPr algn="l" rtl="0" eaLnBrk="0" fontAlgn="base" hangingPunct="0">
        <a:lnSpc>
          <a:spcPts val="3400"/>
        </a:lnSpc>
        <a:spcBef>
          <a:spcPct val="0"/>
        </a:spcBef>
        <a:spcAft>
          <a:spcPct val="0"/>
        </a:spcAft>
        <a:defRPr sz="2800" b="1">
          <a:solidFill>
            <a:schemeClr val="tx2"/>
          </a:solidFill>
          <a:latin typeface="Palatino Linotype" pitchFamily="18" charset="0"/>
        </a:defRPr>
      </a:lvl5pPr>
      <a:lvl6pPr marL="457200" algn="l" rtl="0" fontAlgn="base">
        <a:lnSpc>
          <a:spcPts val="3400"/>
        </a:lnSpc>
        <a:spcBef>
          <a:spcPct val="0"/>
        </a:spcBef>
        <a:spcAft>
          <a:spcPct val="0"/>
        </a:spcAft>
        <a:defRPr sz="2800" b="1">
          <a:solidFill>
            <a:schemeClr val="tx2"/>
          </a:solidFill>
          <a:latin typeface="Palatino Linotype" pitchFamily="18" charset="0"/>
        </a:defRPr>
      </a:lvl6pPr>
      <a:lvl7pPr marL="914400" algn="l" rtl="0" fontAlgn="base">
        <a:lnSpc>
          <a:spcPts val="3400"/>
        </a:lnSpc>
        <a:spcBef>
          <a:spcPct val="0"/>
        </a:spcBef>
        <a:spcAft>
          <a:spcPct val="0"/>
        </a:spcAft>
        <a:defRPr sz="2800" b="1">
          <a:solidFill>
            <a:schemeClr val="tx2"/>
          </a:solidFill>
          <a:latin typeface="Palatino Linotype" pitchFamily="18" charset="0"/>
        </a:defRPr>
      </a:lvl7pPr>
      <a:lvl8pPr marL="1371600" algn="l" rtl="0" fontAlgn="base">
        <a:lnSpc>
          <a:spcPts val="3400"/>
        </a:lnSpc>
        <a:spcBef>
          <a:spcPct val="0"/>
        </a:spcBef>
        <a:spcAft>
          <a:spcPct val="0"/>
        </a:spcAft>
        <a:defRPr sz="2800" b="1">
          <a:solidFill>
            <a:schemeClr val="tx2"/>
          </a:solidFill>
          <a:latin typeface="Palatino Linotype" pitchFamily="18" charset="0"/>
        </a:defRPr>
      </a:lvl8pPr>
      <a:lvl9pPr marL="1828800" algn="l" rtl="0" fontAlgn="base">
        <a:lnSpc>
          <a:spcPts val="3400"/>
        </a:lnSpc>
        <a:spcBef>
          <a:spcPct val="0"/>
        </a:spcBef>
        <a:spcAft>
          <a:spcPct val="0"/>
        </a:spcAft>
        <a:defRPr sz="2800" b="1">
          <a:solidFill>
            <a:schemeClr val="tx2"/>
          </a:solidFill>
          <a:latin typeface="Palatino Linotype" pitchFamily="18" charset="0"/>
        </a:defRPr>
      </a:lvl9pPr>
    </p:titleStyle>
    <p:bodyStyle>
      <a:lvl1pPr marL="0" indent="0" algn="l" rtl="0" eaLnBrk="0" fontAlgn="base" hangingPunct="0">
        <a:spcBef>
          <a:spcPct val="0"/>
        </a:spcBef>
        <a:spcAft>
          <a:spcPct val="30000"/>
        </a:spcAft>
        <a:buClr>
          <a:schemeClr val="accent2"/>
        </a:buClr>
        <a:buNone/>
        <a:defRPr sz="2000" i="1">
          <a:solidFill>
            <a:srgbClr val="353535"/>
          </a:solidFill>
          <a:latin typeface="+mn-lt"/>
          <a:ea typeface="+mn-ea"/>
          <a:cs typeface="+mn-cs"/>
        </a:defRPr>
      </a:lvl1pPr>
      <a:lvl2pPr marL="361950" indent="0" algn="l" rtl="0" eaLnBrk="0" fontAlgn="base" hangingPunct="0">
        <a:spcBef>
          <a:spcPct val="0"/>
        </a:spcBef>
        <a:spcAft>
          <a:spcPct val="30000"/>
        </a:spcAft>
        <a:buClr>
          <a:schemeClr val="accent2"/>
        </a:buClr>
        <a:buNone/>
        <a:defRPr>
          <a:solidFill>
            <a:srgbClr val="353535"/>
          </a:solidFill>
          <a:latin typeface="+mn-lt"/>
        </a:defRPr>
      </a:lvl2pPr>
      <a:lvl3pPr marL="806450" indent="0" algn="l" rtl="0" eaLnBrk="0" fontAlgn="base" hangingPunct="0">
        <a:spcBef>
          <a:spcPct val="0"/>
        </a:spcBef>
        <a:spcAft>
          <a:spcPct val="30000"/>
        </a:spcAft>
        <a:buClr>
          <a:schemeClr val="accent2"/>
        </a:buClr>
        <a:buNone/>
        <a:defRPr sz="1600">
          <a:solidFill>
            <a:srgbClr val="353535"/>
          </a:solidFill>
          <a:latin typeface="+mn-lt"/>
        </a:defRPr>
      </a:lvl3pPr>
      <a:lvl4pPr marL="1163638" indent="0" algn="l" rtl="0" eaLnBrk="0" fontAlgn="base" hangingPunct="0">
        <a:spcBef>
          <a:spcPct val="0"/>
        </a:spcBef>
        <a:spcAft>
          <a:spcPct val="30000"/>
        </a:spcAft>
        <a:buClr>
          <a:schemeClr val="accent2"/>
        </a:buClr>
        <a:buNone/>
        <a:defRPr sz="1400">
          <a:solidFill>
            <a:srgbClr val="353535"/>
          </a:solidFill>
          <a:latin typeface="+mn-lt"/>
        </a:defRPr>
      </a:lvl4pPr>
      <a:lvl5pPr marL="1517650" indent="0" algn="l" rtl="0" eaLnBrk="0" fontAlgn="base" hangingPunct="0">
        <a:spcBef>
          <a:spcPct val="0"/>
        </a:spcBef>
        <a:spcAft>
          <a:spcPct val="30000"/>
        </a:spcAft>
        <a:buClr>
          <a:schemeClr val="accent2"/>
        </a:buClr>
        <a:buNone/>
        <a:defRPr sz="1400">
          <a:solidFill>
            <a:srgbClr val="353535"/>
          </a:solidFill>
          <a:latin typeface="+mn-lt"/>
        </a:defRPr>
      </a:lvl5pPr>
      <a:lvl6pPr marL="2163763" indent="-188913" algn="l" rtl="0" fontAlgn="base">
        <a:spcBef>
          <a:spcPct val="0"/>
        </a:spcBef>
        <a:spcAft>
          <a:spcPct val="30000"/>
        </a:spcAft>
        <a:buChar char="»"/>
        <a:defRPr sz="1400">
          <a:solidFill>
            <a:schemeClr val="tx1"/>
          </a:solidFill>
          <a:latin typeface="+mn-lt"/>
        </a:defRPr>
      </a:lvl6pPr>
      <a:lvl7pPr marL="2620963" indent="-188913" algn="l" rtl="0" fontAlgn="base">
        <a:spcBef>
          <a:spcPct val="0"/>
        </a:spcBef>
        <a:spcAft>
          <a:spcPct val="30000"/>
        </a:spcAft>
        <a:buChar char="»"/>
        <a:defRPr sz="1400">
          <a:solidFill>
            <a:schemeClr val="tx1"/>
          </a:solidFill>
          <a:latin typeface="+mn-lt"/>
        </a:defRPr>
      </a:lvl7pPr>
      <a:lvl8pPr marL="3078163" indent="-188913" algn="l" rtl="0" fontAlgn="base">
        <a:spcBef>
          <a:spcPct val="0"/>
        </a:spcBef>
        <a:spcAft>
          <a:spcPct val="30000"/>
        </a:spcAft>
        <a:buChar char="»"/>
        <a:defRPr sz="1400">
          <a:solidFill>
            <a:schemeClr val="tx1"/>
          </a:solidFill>
          <a:latin typeface="+mn-lt"/>
        </a:defRPr>
      </a:lvl8pPr>
      <a:lvl9pPr marL="3535363" indent="-188913" algn="l" rtl="0" fontAlgn="base">
        <a:spcBef>
          <a:spcPct val="0"/>
        </a:spcBef>
        <a:spcAft>
          <a:spcPct val="3000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Suorakulmio 9"/>
          <p:cNvSpPr/>
          <p:nvPr userDrawn="1"/>
        </p:nvSpPr>
        <p:spPr>
          <a:xfrm>
            <a:off x="395536" y="5616624"/>
            <a:ext cx="8352928" cy="1211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56519144"/>
      </p:ext>
    </p:extLst>
  </p:cSld>
  <p:clrMap bg1="lt1" tx1="dk1" bg2="lt2" tx2="dk2" accent1="accent1" accent2="accent2" accent3="accent3" accent4="accent4" accent5="accent5" accent6="accent6" hlink="hlink" folHlink="folHlink"/>
  <p:sldLayoutIdLst>
    <p:sldLayoutId id="2147483799" r:id="rId1"/>
  </p:sldLayoutIdLst>
  <p:timing>
    <p:tnLst>
      <p:par>
        <p:cTn id="1" dur="indefinite" restart="never" nodeType="tmRoot"/>
      </p:par>
    </p:tnLst>
  </p:timing>
  <p:hf hdr="0"/>
  <p:txStyles>
    <p:titleStyle>
      <a:lvl1pPr algn="l" rtl="0" eaLnBrk="0" fontAlgn="base" hangingPunct="0">
        <a:lnSpc>
          <a:spcPts val="3400"/>
        </a:lnSpc>
        <a:spcBef>
          <a:spcPct val="0"/>
        </a:spcBef>
        <a:spcAft>
          <a:spcPct val="0"/>
        </a:spcAft>
        <a:defRPr sz="2800" b="1">
          <a:solidFill>
            <a:srgbClr val="353535"/>
          </a:solidFill>
          <a:latin typeface="+mj-lt"/>
          <a:ea typeface="+mj-ea"/>
          <a:cs typeface="+mj-cs"/>
        </a:defRPr>
      </a:lvl1pPr>
      <a:lvl2pPr algn="l" rtl="0" eaLnBrk="0" fontAlgn="base" hangingPunct="0">
        <a:lnSpc>
          <a:spcPts val="3400"/>
        </a:lnSpc>
        <a:spcBef>
          <a:spcPct val="0"/>
        </a:spcBef>
        <a:spcAft>
          <a:spcPct val="0"/>
        </a:spcAft>
        <a:defRPr sz="2800" b="1">
          <a:solidFill>
            <a:schemeClr val="tx2"/>
          </a:solidFill>
          <a:latin typeface="Palatino Linotype" pitchFamily="18" charset="0"/>
        </a:defRPr>
      </a:lvl2pPr>
      <a:lvl3pPr algn="l" rtl="0" eaLnBrk="0" fontAlgn="base" hangingPunct="0">
        <a:lnSpc>
          <a:spcPts val="3400"/>
        </a:lnSpc>
        <a:spcBef>
          <a:spcPct val="0"/>
        </a:spcBef>
        <a:spcAft>
          <a:spcPct val="0"/>
        </a:spcAft>
        <a:defRPr sz="2800" b="1">
          <a:solidFill>
            <a:schemeClr val="tx2"/>
          </a:solidFill>
          <a:latin typeface="Palatino Linotype" pitchFamily="18" charset="0"/>
        </a:defRPr>
      </a:lvl3pPr>
      <a:lvl4pPr algn="l" rtl="0" eaLnBrk="0" fontAlgn="base" hangingPunct="0">
        <a:lnSpc>
          <a:spcPts val="3400"/>
        </a:lnSpc>
        <a:spcBef>
          <a:spcPct val="0"/>
        </a:spcBef>
        <a:spcAft>
          <a:spcPct val="0"/>
        </a:spcAft>
        <a:defRPr sz="2800" b="1">
          <a:solidFill>
            <a:schemeClr val="tx2"/>
          </a:solidFill>
          <a:latin typeface="Palatino Linotype" pitchFamily="18" charset="0"/>
        </a:defRPr>
      </a:lvl4pPr>
      <a:lvl5pPr algn="l" rtl="0" eaLnBrk="0" fontAlgn="base" hangingPunct="0">
        <a:lnSpc>
          <a:spcPts val="3400"/>
        </a:lnSpc>
        <a:spcBef>
          <a:spcPct val="0"/>
        </a:spcBef>
        <a:spcAft>
          <a:spcPct val="0"/>
        </a:spcAft>
        <a:defRPr sz="2800" b="1">
          <a:solidFill>
            <a:schemeClr val="tx2"/>
          </a:solidFill>
          <a:latin typeface="Palatino Linotype" pitchFamily="18" charset="0"/>
        </a:defRPr>
      </a:lvl5pPr>
      <a:lvl6pPr marL="457200" algn="l" rtl="0" fontAlgn="base">
        <a:lnSpc>
          <a:spcPts val="3400"/>
        </a:lnSpc>
        <a:spcBef>
          <a:spcPct val="0"/>
        </a:spcBef>
        <a:spcAft>
          <a:spcPct val="0"/>
        </a:spcAft>
        <a:defRPr sz="2800" b="1">
          <a:solidFill>
            <a:schemeClr val="tx2"/>
          </a:solidFill>
          <a:latin typeface="Palatino Linotype" pitchFamily="18" charset="0"/>
        </a:defRPr>
      </a:lvl6pPr>
      <a:lvl7pPr marL="914400" algn="l" rtl="0" fontAlgn="base">
        <a:lnSpc>
          <a:spcPts val="3400"/>
        </a:lnSpc>
        <a:spcBef>
          <a:spcPct val="0"/>
        </a:spcBef>
        <a:spcAft>
          <a:spcPct val="0"/>
        </a:spcAft>
        <a:defRPr sz="2800" b="1">
          <a:solidFill>
            <a:schemeClr val="tx2"/>
          </a:solidFill>
          <a:latin typeface="Palatino Linotype" pitchFamily="18" charset="0"/>
        </a:defRPr>
      </a:lvl7pPr>
      <a:lvl8pPr marL="1371600" algn="l" rtl="0" fontAlgn="base">
        <a:lnSpc>
          <a:spcPts val="3400"/>
        </a:lnSpc>
        <a:spcBef>
          <a:spcPct val="0"/>
        </a:spcBef>
        <a:spcAft>
          <a:spcPct val="0"/>
        </a:spcAft>
        <a:defRPr sz="2800" b="1">
          <a:solidFill>
            <a:schemeClr val="tx2"/>
          </a:solidFill>
          <a:latin typeface="Palatino Linotype" pitchFamily="18" charset="0"/>
        </a:defRPr>
      </a:lvl8pPr>
      <a:lvl9pPr marL="1828800" algn="l" rtl="0" fontAlgn="base">
        <a:lnSpc>
          <a:spcPts val="3400"/>
        </a:lnSpc>
        <a:spcBef>
          <a:spcPct val="0"/>
        </a:spcBef>
        <a:spcAft>
          <a:spcPct val="0"/>
        </a:spcAft>
        <a:defRPr sz="2800" b="1">
          <a:solidFill>
            <a:schemeClr val="tx2"/>
          </a:solidFill>
          <a:latin typeface="Palatino Linotype" pitchFamily="18" charset="0"/>
        </a:defRPr>
      </a:lvl9pPr>
    </p:titleStyle>
    <p:bodyStyle>
      <a:lvl1pPr marL="182563" indent="-182563" algn="l" rtl="0" eaLnBrk="0" fontAlgn="base" hangingPunct="0">
        <a:spcBef>
          <a:spcPct val="0"/>
        </a:spcBef>
        <a:spcAft>
          <a:spcPct val="30000"/>
        </a:spcAft>
        <a:buClr>
          <a:schemeClr val="accent2"/>
        </a:buClr>
        <a:buChar char="•"/>
        <a:defRPr sz="2000">
          <a:solidFill>
            <a:srgbClr val="353535"/>
          </a:solidFill>
          <a:latin typeface="+mn-lt"/>
          <a:ea typeface="+mn-ea"/>
          <a:cs typeface="+mn-cs"/>
        </a:defRPr>
      </a:lvl1pPr>
      <a:lvl2pPr marL="627063" indent="-265113" algn="l" rtl="0" eaLnBrk="0" fontAlgn="base" hangingPunct="0">
        <a:spcBef>
          <a:spcPct val="0"/>
        </a:spcBef>
        <a:spcAft>
          <a:spcPct val="30000"/>
        </a:spcAft>
        <a:buClr>
          <a:schemeClr val="accent2"/>
        </a:buClr>
        <a:buChar char="–"/>
        <a:defRPr>
          <a:solidFill>
            <a:srgbClr val="353535"/>
          </a:solidFill>
          <a:latin typeface="+mn-lt"/>
        </a:defRPr>
      </a:lvl2pPr>
      <a:lvl3pPr marL="984250" indent="-177800" algn="l" rtl="0" eaLnBrk="0" fontAlgn="base" hangingPunct="0">
        <a:spcBef>
          <a:spcPct val="0"/>
        </a:spcBef>
        <a:spcAft>
          <a:spcPct val="30000"/>
        </a:spcAft>
        <a:buClr>
          <a:schemeClr val="accent2"/>
        </a:buClr>
        <a:buChar char="•"/>
        <a:defRPr sz="1600">
          <a:solidFill>
            <a:srgbClr val="353535"/>
          </a:solidFill>
          <a:latin typeface="+mn-lt"/>
        </a:defRPr>
      </a:lvl3pPr>
      <a:lvl4pPr marL="1338263" indent="-174625" algn="l" rtl="0" eaLnBrk="0" fontAlgn="base" hangingPunct="0">
        <a:spcBef>
          <a:spcPct val="0"/>
        </a:spcBef>
        <a:spcAft>
          <a:spcPct val="30000"/>
        </a:spcAft>
        <a:buClr>
          <a:schemeClr val="accent2"/>
        </a:buClr>
        <a:buChar char="–"/>
        <a:defRPr sz="1400">
          <a:solidFill>
            <a:srgbClr val="353535"/>
          </a:solidFill>
          <a:latin typeface="+mn-lt"/>
        </a:defRPr>
      </a:lvl4pPr>
      <a:lvl5pPr marL="1706563" indent="-188913" algn="l" rtl="0" eaLnBrk="0" fontAlgn="base" hangingPunct="0">
        <a:spcBef>
          <a:spcPct val="0"/>
        </a:spcBef>
        <a:spcAft>
          <a:spcPct val="30000"/>
        </a:spcAft>
        <a:buClr>
          <a:schemeClr val="accent2"/>
        </a:buClr>
        <a:buChar char="»"/>
        <a:defRPr sz="1400">
          <a:solidFill>
            <a:srgbClr val="353535"/>
          </a:solidFill>
          <a:latin typeface="+mn-lt"/>
        </a:defRPr>
      </a:lvl5pPr>
      <a:lvl6pPr marL="2163763" indent="-188913" algn="l" rtl="0" fontAlgn="base">
        <a:spcBef>
          <a:spcPct val="0"/>
        </a:spcBef>
        <a:spcAft>
          <a:spcPct val="30000"/>
        </a:spcAft>
        <a:buChar char="»"/>
        <a:defRPr sz="1400">
          <a:solidFill>
            <a:schemeClr val="tx1"/>
          </a:solidFill>
          <a:latin typeface="+mn-lt"/>
        </a:defRPr>
      </a:lvl6pPr>
      <a:lvl7pPr marL="2620963" indent="-188913" algn="l" rtl="0" fontAlgn="base">
        <a:spcBef>
          <a:spcPct val="0"/>
        </a:spcBef>
        <a:spcAft>
          <a:spcPct val="30000"/>
        </a:spcAft>
        <a:buChar char="»"/>
        <a:defRPr sz="1400">
          <a:solidFill>
            <a:schemeClr val="tx1"/>
          </a:solidFill>
          <a:latin typeface="+mn-lt"/>
        </a:defRPr>
      </a:lvl7pPr>
      <a:lvl8pPr marL="3078163" indent="-188913" algn="l" rtl="0" fontAlgn="base">
        <a:spcBef>
          <a:spcPct val="0"/>
        </a:spcBef>
        <a:spcAft>
          <a:spcPct val="30000"/>
        </a:spcAft>
        <a:buChar char="»"/>
        <a:defRPr sz="1400">
          <a:solidFill>
            <a:schemeClr val="tx1"/>
          </a:solidFill>
          <a:latin typeface="+mn-lt"/>
        </a:defRPr>
      </a:lvl8pPr>
      <a:lvl9pPr marL="3535363" indent="-188913" algn="l" rtl="0" fontAlgn="base">
        <a:spcBef>
          <a:spcPct val="0"/>
        </a:spcBef>
        <a:spcAft>
          <a:spcPct val="3000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ideo" Target="https://www.youtube.com/embed/p90d33rTSJg"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virtual.outdoorsfinland.com/2018/04/360-videokuvauksen-tyoohje-nain-kuvaat-360-kamerall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virtual.outdoorsfinland.com/2018/06/miten-myyda-hiljaisuutta-vinkit-ja-neuvot-luontomatkailuvideoiden-tuottamiseen/"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hyperlink" Target="https://esignals.haaga-helia.fi/2018/09/20/virtuaalilaseille-suunniteltuja-360-videoita-voi-toteuttaa-eri-lahestymistavoilla/" TargetMode="External"/><Relationship Id="rId4" Type="http://schemas.openxmlformats.org/officeDocument/2006/relationships/hyperlink" Target="http://virtual.outdoorsfinland.com/2018/04/360-videokuvauksen-tyoohje-nain-kuvaat-360-kamerall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mailto:Katja.pasanen@uef.fi" TargetMode="External"/><Relationship Id="rId7" Type="http://schemas.openxmlformats.org/officeDocument/2006/relationships/hyperlink" Target="https://www.youtube.com/channel/UC3FyuXvKAMHtRoFVbXl-tyA" TargetMode="External"/><Relationship Id="rId12"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hyperlink" Target="https://www.facebook.com/outdoorsfinland/" TargetMode="External"/><Relationship Id="rId11" Type="http://schemas.openxmlformats.org/officeDocument/2006/relationships/image" Target="../media/image4.jpeg"/><Relationship Id="rId5" Type="http://schemas.openxmlformats.org/officeDocument/2006/relationships/hyperlink" Target="http://virtual.outdoorsfinland.com/" TargetMode="External"/><Relationship Id="rId10" Type="http://schemas.openxmlformats.org/officeDocument/2006/relationships/image" Target="../media/image36.jpeg"/><Relationship Id="rId4" Type="http://schemas.openxmlformats.org/officeDocument/2006/relationships/hyperlink" Target="mailto:Essi.prykari@lamk.fi" TargetMode="External"/><Relationship Id="rId9"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youtube.com/watch?v=f88UJyCA__M" TargetMode="External"/><Relationship Id="rId5" Type="http://schemas.openxmlformats.org/officeDocument/2006/relationships/image" Target="../media/image16.jpe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virtuaalimaailma.fi/samsung-gear-vr-hint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youtube.com/watch?v=-JOcJo2I9D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www.youtube.com/watch?v=p90d33rTSJ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aotsikko 3"/>
          <p:cNvSpPr txBox="1">
            <a:spLocks/>
          </p:cNvSpPr>
          <p:nvPr/>
        </p:nvSpPr>
        <p:spPr bwMode="auto">
          <a:xfrm>
            <a:off x="211225" y="4009628"/>
            <a:ext cx="8352928" cy="7790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0"/>
              </a:spcBef>
              <a:spcAft>
                <a:spcPct val="30000"/>
              </a:spcAft>
              <a:buClr>
                <a:schemeClr val="accent2"/>
              </a:buClr>
              <a:buFontTx/>
              <a:buNone/>
              <a:defRPr sz="1400" i="0">
                <a:solidFill>
                  <a:schemeClr val="tx1"/>
                </a:solidFill>
                <a:latin typeface="+mn-lt"/>
                <a:ea typeface="+mn-ea"/>
                <a:cs typeface="+mn-cs"/>
              </a:defRPr>
            </a:lvl1pPr>
            <a:lvl2pPr marL="627063" indent="-265113" algn="l" rtl="0" eaLnBrk="0" fontAlgn="base" hangingPunct="0">
              <a:spcBef>
                <a:spcPct val="0"/>
              </a:spcBef>
              <a:spcAft>
                <a:spcPct val="30000"/>
              </a:spcAft>
              <a:buClr>
                <a:schemeClr val="accent2"/>
              </a:buClr>
              <a:buChar char="–"/>
              <a:defRPr>
                <a:solidFill>
                  <a:srgbClr val="353535"/>
                </a:solidFill>
                <a:latin typeface="+mn-lt"/>
              </a:defRPr>
            </a:lvl2pPr>
            <a:lvl3pPr marL="984250" indent="-177800" algn="l" rtl="0" eaLnBrk="0" fontAlgn="base" hangingPunct="0">
              <a:spcBef>
                <a:spcPct val="0"/>
              </a:spcBef>
              <a:spcAft>
                <a:spcPct val="30000"/>
              </a:spcAft>
              <a:buClr>
                <a:schemeClr val="accent2"/>
              </a:buClr>
              <a:buChar char="•"/>
              <a:defRPr sz="1600">
                <a:solidFill>
                  <a:srgbClr val="353535"/>
                </a:solidFill>
                <a:latin typeface="+mn-lt"/>
              </a:defRPr>
            </a:lvl3pPr>
            <a:lvl4pPr marL="1338263" indent="-174625" algn="l" rtl="0" eaLnBrk="0" fontAlgn="base" hangingPunct="0">
              <a:spcBef>
                <a:spcPct val="0"/>
              </a:spcBef>
              <a:spcAft>
                <a:spcPct val="30000"/>
              </a:spcAft>
              <a:buClr>
                <a:schemeClr val="accent2"/>
              </a:buClr>
              <a:buChar char="–"/>
              <a:defRPr sz="1400">
                <a:solidFill>
                  <a:srgbClr val="353535"/>
                </a:solidFill>
                <a:latin typeface="+mn-lt"/>
              </a:defRPr>
            </a:lvl4pPr>
            <a:lvl5pPr marL="1706563" indent="-188913" algn="l" rtl="0" eaLnBrk="0" fontAlgn="base" hangingPunct="0">
              <a:spcBef>
                <a:spcPct val="0"/>
              </a:spcBef>
              <a:spcAft>
                <a:spcPct val="30000"/>
              </a:spcAft>
              <a:buClr>
                <a:schemeClr val="accent2"/>
              </a:buClr>
              <a:buChar char="»"/>
              <a:defRPr sz="1400">
                <a:solidFill>
                  <a:srgbClr val="353535"/>
                </a:solidFill>
                <a:latin typeface="+mn-lt"/>
              </a:defRPr>
            </a:lvl5pPr>
            <a:lvl6pPr marL="2163763" indent="-188913" algn="l" rtl="0" fontAlgn="base">
              <a:spcBef>
                <a:spcPct val="0"/>
              </a:spcBef>
              <a:spcAft>
                <a:spcPct val="30000"/>
              </a:spcAft>
              <a:buChar char="»"/>
              <a:defRPr sz="1400">
                <a:solidFill>
                  <a:schemeClr val="tx1"/>
                </a:solidFill>
                <a:latin typeface="+mn-lt"/>
              </a:defRPr>
            </a:lvl6pPr>
            <a:lvl7pPr marL="2620963" indent="-188913" algn="l" rtl="0" fontAlgn="base">
              <a:spcBef>
                <a:spcPct val="0"/>
              </a:spcBef>
              <a:spcAft>
                <a:spcPct val="30000"/>
              </a:spcAft>
              <a:buChar char="»"/>
              <a:defRPr sz="1400">
                <a:solidFill>
                  <a:schemeClr val="tx1"/>
                </a:solidFill>
                <a:latin typeface="+mn-lt"/>
              </a:defRPr>
            </a:lvl7pPr>
            <a:lvl8pPr marL="3078163" indent="-188913" algn="l" rtl="0" fontAlgn="base">
              <a:spcBef>
                <a:spcPct val="0"/>
              </a:spcBef>
              <a:spcAft>
                <a:spcPct val="30000"/>
              </a:spcAft>
              <a:buChar char="»"/>
              <a:defRPr sz="1400">
                <a:solidFill>
                  <a:schemeClr val="tx1"/>
                </a:solidFill>
                <a:latin typeface="+mn-lt"/>
              </a:defRPr>
            </a:lvl8pPr>
            <a:lvl9pPr marL="3535363" indent="-188913" algn="l" rtl="0" fontAlgn="base">
              <a:spcBef>
                <a:spcPct val="0"/>
              </a:spcBef>
              <a:spcAft>
                <a:spcPct val="30000"/>
              </a:spcAft>
              <a:buChar char="»"/>
              <a:defRPr sz="1400">
                <a:solidFill>
                  <a:schemeClr val="tx1"/>
                </a:solidFill>
                <a:latin typeface="+mn-lt"/>
              </a:defRPr>
            </a:lvl9pPr>
          </a:lstStyle>
          <a:p>
            <a:r>
              <a:rPr lang="en-US" b="1" dirty="0" err="1" smtClean="0"/>
              <a:t>Luontomatkailuseminaari</a:t>
            </a:r>
            <a:r>
              <a:rPr lang="en-US" b="1" dirty="0" smtClean="0"/>
              <a:t> </a:t>
            </a:r>
          </a:p>
          <a:p>
            <a:r>
              <a:rPr lang="fi-FI" b="1" dirty="0" smtClean="0"/>
              <a:t>11.10.2018 Luontokeskus Haltia</a:t>
            </a:r>
            <a:endParaRPr lang="fi-FI" b="1" kern="0" dirty="0"/>
          </a:p>
        </p:txBody>
      </p:sp>
      <p:sp>
        <p:nvSpPr>
          <p:cNvPr id="6" name="Tekstin paikkamerkki 4"/>
          <p:cNvSpPr txBox="1">
            <a:spLocks/>
          </p:cNvSpPr>
          <p:nvPr/>
        </p:nvSpPr>
        <p:spPr bwMode="auto">
          <a:xfrm>
            <a:off x="246274" y="4657700"/>
            <a:ext cx="3888432" cy="496325"/>
          </a:xfrm>
          <a:prstGeom prst="rect">
            <a:avLst/>
          </a:prstGeom>
          <a:noFill/>
          <a:ln w="9525">
            <a:noFill/>
            <a:miter lim="800000"/>
            <a:headEnd/>
            <a:tailEnd/>
          </a:ln>
        </p:spPr>
        <p:txBody>
          <a:bodyPr vert="horz" wrap="square" lIns="91440" tIns="45720" rIns="90000" bIns="45720" numCol="1" anchor="t" anchorCtr="0" compatLnSpc="1">
            <a:prstTxWarp prst="textNoShape">
              <a:avLst/>
            </a:prstTxWarp>
          </a:bodyPr>
          <a:lstStyle>
            <a:lvl1pPr marL="0" indent="0" algn="r" rtl="0" eaLnBrk="0" fontAlgn="base" hangingPunct="0">
              <a:spcBef>
                <a:spcPct val="0"/>
              </a:spcBef>
              <a:spcAft>
                <a:spcPct val="30000"/>
              </a:spcAft>
              <a:buClr>
                <a:schemeClr val="accent2"/>
              </a:buClr>
              <a:buNone/>
              <a:defRPr sz="1200" i="1">
                <a:solidFill>
                  <a:schemeClr val="accent2"/>
                </a:solidFill>
                <a:latin typeface="+mn-lt"/>
                <a:ea typeface="+mn-ea"/>
                <a:cs typeface="+mn-cs"/>
              </a:defRPr>
            </a:lvl1pPr>
            <a:lvl2pPr marL="627063" indent="-265113" algn="l" rtl="0" eaLnBrk="0" fontAlgn="base" hangingPunct="0">
              <a:spcBef>
                <a:spcPct val="0"/>
              </a:spcBef>
              <a:spcAft>
                <a:spcPct val="30000"/>
              </a:spcAft>
              <a:buClr>
                <a:schemeClr val="accent2"/>
              </a:buClr>
              <a:buChar char="–"/>
              <a:defRPr>
                <a:solidFill>
                  <a:srgbClr val="353535"/>
                </a:solidFill>
                <a:latin typeface="+mn-lt"/>
              </a:defRPr>
            </a:lvl2pPr>
            <a:lvl3pPr marL="984250" indent="-177800" algn="l" rtl="0" eaLnBrk="0" fontAlgn="base" hangingPunct="0">
              <a:spcBef>
                <a:spcPct val="0"/>
              </a:spcBef>
              <a:spcAft>
                <a:spcPct val="30000"/>
              </a:spcAft>
              <a:buClr>
                <a:schemeClr val="accent2"/>
              </a:buClr>
              <a:buChar char="•"/>
              <a:defRPr sz="1600">
                <a:solidFill>
                  <a:srgbClr val="353535"/>
                </a:solidFill>
                <a:latin typeface="+mn-lt"/>
              </a:defRPr>
            </a:lvl3pPr>
            <a:lvl4pPr marL="1338263" indent="-174625" algn="l" rtl="0" eaLnBrk="0" fontAlgn="base" hangingPunct="0">
              <a:spcBef>
                <a:spcPct val="0"/>
              </a:spcBef>
              <a:spcAft>
                <a:spcPct val="30000"/>
              </a:spcAft>
              <a:buClr>
                <a:schemeClr val="accent2"/>
              </a:buClr>
              <a:buChar char="–"/>
              <a:defRPr sz="1400">
                <a:solidFill>
                  <a:srgbClr val="353535"/>
                </a:solidFill>
                <a:latin typeface="+mn-lt"/>
              </a:defRPr>
            </a:lvl4pPr>
            <a:lvl5pPr marL="1706563" indent="-188913" algn="l" rtl="0" eaLnBrk="0" fontAlgn="base" hangingPunct="0">
              <a:spcBef>
                <a:spcPct val="0"/>
              </a:spcBef>
              <a:spcAft>
                <a:spcPct val="30000"/>
              </a:spcAft>
              <a:buClr>
                <a:schemeClr val="accent2"/>
              </a:buClr>
              <a:buChar char="»"/>
              <a:defRPr sz="1400">
                <a:solidFill>
                  <a:srgbClr val="353535"/>
                </a:solidFill>
                <a:latin typeface="+mn-lt"/>
              </a:defRPr>
            </a:lvl5pPr>
            <a:lvl6pPr marL="2163763" indent="-188913" algn="l" rtl="0" fontAlgn="base">
              <a:spcBef>
                <a:spcPct val="0"/>
              </a:spcBef>
              <a:spcAft>
                <a:spcPct val="30000"/>
              </a:spcAft>
              <a:buChar char="»"/>
              <a:defRPr sz="1400">
                <a:solidFill>
                  <a:schemeClr val="tx1"/>
                </a:solidFill>
                <a:latin typeface="+mn-lt"/>
              </a:defRPr>
            </a:lvl6pPr>
            <a:lvl7pPr marL="2620963" indent="-188913" algn="l" rtl="0" fontAlgn="base">
              <a:spcBef>
                <a:spcPct val="0"/>
              </a:spcBef>
              <a:spcAft>
                <a:spcPct val="30000"/>
              </a:spcAft>
              <a:buChar char="»"/>
              <a:defRPr sz="1400">
                <a:solidFill>
                  <a:schemeClr val="tx1"/>
                </a:solidFill>
                <a:latin typeface="+mn-lt"/>
              </a:defRPr>
            </a:lvl7pPr>
            <a:lvl8pPr marL="3078163" indent="-188913" algn="l" rtl="0" fontAlgn="base">
              <a:spcBef>
                <a:spcPct val="0"/>
              </a:spcBef>
              <a:spcAft>
                <a:spcPct val="30000"/>
              </a:spcAft>
              <a:buChar char="»"/>
              <a:defRPr sz="1400">
                <a:solidFill>
                  <a:schemeClr val="tx1"/>
                </a:solidFill>
                <a:latin typeface="+mn-lt"/>
              </a:defRPr>
            </a:lvl8pPr>
            <a:lvl9pPr marL="3535363" indent="-188913" algn="l" rtl="0" fontAlgn="base">
              <a:spcBef>
                <a:spcPct val="0"/>
              </a:spcBef>
              <a:spcAft>
                <a:spcPct val="30000"/>
              </a:spcAft>
              <a:buChar char="»"/>
              <a:defRPr sz="1400">
                <a:solidFill>
                  <a:schemeClr val="tx1"/>
                </a:solidFill>
                <a:latin typeface="+mn-lt"/>
              </a:defRPr>
            </a:lvl9pPr>
          </a:lstStyle>
          <a:p>
            <a:pPr algn="l"/>
            <a:r>
              <a:rPr lang="fi-FI" kern="0" dirty="0" smtClean="0"/>
              <a:t>Katja Pasanen, projektipäällikkö / tutkija</a:t>
            </a:r>
          </a:p>
          <a:p>
            <a:pPr algn="l"/>
            <a:r>
              <a:rPr lang="fi-FI" kern="0" dirty="0" smtClean="0"/>
              <a:t>Virtuaaliluonto -hanke</a:t>
            </a:r>
            <a:endParaRPr lang="fi-FI" kern="0" dirty="0"/>
          </a:p>
        </p:txBody>
      </p:sp>
      <p:sp>
        <p:nvSpPr>
          <p:cNvPr id="7" name="Otsikko 6"/>
          <p:cNvSpPr>
            <a:spLocks noGrp="1"/>
          </p:cNvSpPr>
          <p:nvPr>
            <p:ph type="ctrTitle"/>
          </p:nvPr>
        </p:nvSpPr>
        <p:spPr>
          <a:xfrm>
            <a:off x="211225" y="1892138"/>
            <a:ext cx="8712968" cy="1623957"/>
          </a:xfrm>
        </p:spPr>
        <p:txBody>
          <a:bodyPr/>
          <a:lstStyle/>
          <a:p>
            <a:r>
              <a:rPr lang="en-US" dirty="0" smtClean="0"/>
              <a:t>360</a:t>
            </a:r>
            <a:r>
              <a:rPr lang="en-US" dirty="0" smtClean="0">
                <a:latin typeface="Times New Roman" panose="02020603050405020304" pitchFamily="18" charset="0"/>
                <a:cs typeface="Times New Roman" panose="02020603050405020304" pitchFamily="18" charset="0"/>
              </a:rPr>
              <a:t>º</a:t>
            </a:r>
            <a:r>
              <a:rPr lang="en-US" dirty="0" smtClean="0"/>
              <a:t>-</a:t>
            </a:r>
            <a:r>
              <a:rPr lang="en-US" dirty="0" err="1" smtClean="0"/>
              <a:t>luontovideoiden</a:t>
            </a:r>
            <a:r>
              <a:rPr lang="en-US" dirty="0" smtClean="0"/>
              <a:t> </a:t>
            </a:r>
            <a:r>
              <a:rPr lang="en-US" dirty="0" err="1" smtClean="0"/>
              <a:t>käyttö</a:t>
            </a:r>
            <a:r>
              <a:rPr lang="en-US" dirty="0" smtClean="0"/>
              <a:t> </a:t>
            </a:r>
            <a:r>
              <a:rPr lang="en-US" dirty="0" err="1" smtClean="0"/>
              <a:t>matkailumarkkinoinnissa</a:t>
            </a:r>
            <a:r>
              <a:rPr lang="en-US" dirty="0" smtClean="0"/>
              <a:t> ja </a:t>
            </a:r>
            <a:r>
              <a:rPr lang="en-US" dirty="0" err="1" smtClean="0"/>
              <a:t>vaikutus</a:t>
            </a:r>
            <a:r>
              <a:rPr lang="en-US" dirty="0" smtClean="0"/>
              <a:t> </a:t>
            </a:r>
            <a:r>
              <a:rPr lang="en-US" dirty="0" err="1" smtClean="0"/>
              <a:t>matkustushalukkuuteen</a:t>
            </a:r>
            <a:r>
              <a:rPr lang="en-US" dirty="0"/>
              <a:t> </a:t>
            </a:r>
            <a:endParaRPr lang="fi-FI" sz="2400" dirty="0"/>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9195" y="4409337"/>
            <a:ext cx="1729126" cy="607421"/>
          </a:xfrm>
          <a:prstGeom prst="rect">
            <a:avLst/>
          </a:prstGeom>
        </p:spPr>
      </p:pic>
      <p:pic>
        <p:nvPicPr>
          <p:cNvPr id="10" name="Kuva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0945" y="5093197"/>
            <a:ext cx="2674731" cy="419042"/>
          </a:xfrm>
          <a:prstGeom prst="rect">
            <a:avLst/>
          </a:prstGeom>
        </p:spPr>
      </p:pic>
      <p:pic>
        <p:nvPicPr>
          <p:cNvPr id="8" name="Picture 15" descr="http://virtual.outdoorsfinland.com/wp-content/uploads/2018/02/maaseutu-portaali.jpg"/>
          <p:cNvPicPr>
            <a:picLocks noChangeAspect="1" noChangeArrowheads="1"/>
          </p:cNvPicPr>
          <p:nvPr/>
        </p:nvPicPr>
        <p:blipFill rotWithShape="1">
          <a:blip r:embed="rId5">
            <a:extLst>
              <a:ext uri="{28A0092B-C50C-407E-A947-70E740481C1C}">
                <a14:useLocalDpi xmlns:a14="http://schemas.microsoft.com/office/drawing/2010/main" val="0"/>
              </a:ext>
            </a:extLst>
          </a:blip>
          <a:srcRect l="26632" r="22626"/>
          <a:stretch/>
        </p:blipFill>
        <p:spPr bwMode="auto">
          <a:xfrm>
            <a:off x="8077845" y="4304812"/>
            <a:ext cx="972616" cy="71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885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90d33rTSJg"/>
          <p:cNvPicPr>
            <a:picLocks noGrp="1" noRot="1" noChangeAspect="1"/>
          </p:cNvPicPr>
          <p:nvPr>
            <p:ph idx="1"/>
            <a:videoFile r:link="rId1"/>
          </p:nvPr>
        </p:nvPicPr>
        <p:blipFill>
          <a:blip r:embed="rId4"/>
          <a:stretch>
            <a:fillRect/>
          </a:stretch>
        </p:blipFill>
        <p:spPr>
          <a:xfrm>
            <a:off x="0" y="87728"/>
            <a:ext cx="9148509" cy="5146036"/>
          </a:xfrm>
          <a:prstGeom prst="rect">
            <a:avLst/>
          </a:prstGeom>
        </p:spPr>
      </p:pic>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10</a:t>
            </a:fld>
            <a:endParaRPr lang="fi-FI"/>
          </a:p>
        </p:txBody>
      </p:sp>
    </p:spTree>
    <p:extLst>
      <p:ext uri="{BB962C8B-B14F-4D97-AF65-F5344CB8AC3E}">
        <p14:creationId xmlns:p14="http://schemas.microsoft.com/office/powerpoint/2010/main" val="1580806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512" y="289255"/>
            <a:ext cx="8029326" cy="840053"/>
          </a:xfrm>
        </p:spPr>
        <p:txBody>
          <a:bodyPr/>
          <a:lstStyle/>
          <a:p>
            <a:r>
              <a:rPr lang="fi-FI" dirty="0" smtClean="0">
                <a:solidFill>
                  <a:schemeClr val="accent2"/>
                </a:solidFill>
              </a:rPr>
              <a:t>Aineiston keruu</a:t>
            </a:r>
            <a:endParaRPr lang="fi-FI" dirty="0">
              <a:solidFill>
                <a:schemeClr val="accent2"/>
              </a:solidFill>
            </a:endParaRPr>
          </a:p>
        </p:txBody>
      </p:sp>
      <p:sp>
        <p:nvSpPr>
          <p:cNvPr id="3" name="Sisällön paikkamerkki 2"/>
          <p:cNvSpPr>
            <a:spLocks noGrp="1"/>
          </p:cNvSpPr>
          <p:nvPr>
            <p:ph idx="1"/>
          </p:nvPr>
        </p:nvSpPr>
        <p:spPr>
          <a:xfrm>
            <a:off x="395536" y="1131620"/>
            <a:ext cx="4377742" cy="3528392"/>
          </a:xfrm>
        </p:spPr>
        <p:txBody>
          <a:bodyPr/>
          <a:lstStyle/>
          <a:p>
            <a:pPr eaLnBrk="1" hangingPunct="1"/>
            <a:r>
              <a:rPr lang="fi-FI" sz="1800" dirty="0" smtClean="0"/>
              <a:t>Lomakkeessa kysyttiin mm.</a:t>
            </a:r>
          </a:p>
          <a:p>
            <a:pPr lvl="1" eaLnBrk="1" hangingPunct="1"/>
            <a:r>
              <a:rPr lang="en-GB" sz="1600" dirty="0" err="1" smtClean="0"/>
              <a:t>Lisäsikö</a:t>
            </a:r>
            <a:r>
              <a:rPr lang="en-GB" sz="1600" dirty="0" smtClean="0"/>
              <a:t> </a:t>
            </a:r>
            <a:r>
              <a:rPr lang="en-GB" sz="1600" dirty="0" err="1" smtClean="0"/>
              <a:t>videon</a:t>
            </a:r>
            <a:r>
              <a:rPr lang="en-GB" sz="1600" dirty="0" smtClean="0"/>
              <a:t> </a:t>
            </a:r>
            <a:r>
              <a:rPr lang="en-GB" sz="1600" dirty="0" err="1" smtClean="0"/>
              <a:t>katselu</a:t>
            </a:r>
            <a:r>
              <a:rPr lang="en-GB" sz="1600" dirty="0" smtClean="0"/>
              <a:t> </a:t>
            </a:r>
            <a:r>
              <a:rPr lang="en-GB" sz="1600" dirty="0" err="1" smtClean="0"/>
              <a:t>halukkuutta</a:t>
            </a:r>
            <a:r>
              <a:rPr lang="en-GB" sz="1600" dirty="0" smtClean="0"/>
              <a:t> </a:t>
            </a:r>
            <a:r>
              <a:rPr lang="en-GB" sz="1600" dirty="0" err="1" smtClean="0"/>
              <a:t>matkustaa</a:t>
            </a:r>
            <a:r>
              <a:rPr lang="en-GB" sz="1600" dirty="0" smtClean="0"/>
              <a:t> </a:t>
            </a:r>
            <a:r>
              <a:rPr lang="en-GB" sz="1600" dirty="0" err="1" smtClean="0"/>
              <a:t>videolla</a:t>
            </a:r>
            <a:r>
              <a:rPr lang="en-GB" sz="1600" dirty="0" smtClean="0"/>
              <a:t> </a:t>
            </a:r>
            <a:r>
              <a:rPr lang="en-GB" sz="1600" dirty="0" err="1" smtClean="0"/>
              <a:t>nähtyyn</a:t>
            </a:r>
            <a:r>
              <a:rPr lang="en-GB" sz="1600" dirty="0" smtClean="0"/>
              <a:t> </a:t>
            </a:r>
            <a:r>
              <a:rPr lang="en-GB" sz="1600" dirty="0" err="1" smtClean="0"/>
              <a:t>kohteeseen</a:t>
            </a:r>
            <a:r>
              <a:rPr lang="en-GB" sz="1600" dirty="0" smtClean="0"/>
              <a:t> </a:t>
            </a:r>
            <a:r>
              <a:rPr lang="en-GB" sz="1600" dirty="0" err="1" smtClean="0"/>
              <a:t>ja</a:t>
            </a:r>
            <a:r>
              <a:rPr lang="en-GB" sz="1600" dirty="0" smtClean="0"/>
              <a:t> </a:t>
            </a:r>
            <a:r>
              <a:rPr lang="en-GB" sz="1600" dirty="0" err="1" smtClean="0"/>
              <a:t>osallistua</a:t>
            </a:r>
            <a:r>
              <a:rPr lang="en-GB" sz="1600" dirty="0" smtClean="0"/>
              <a:t> </a:t>
            </a:r>
            <a:r>
              <a:rPr lang="en-GB" sz="1600" dirty="0" err="1" smtClean="0"/>
              <a:t>luontoaktivitetteihin</a:t>
            </a:r>
            <a:r>
              <a:rPr lang="en-GB" sz="1600" dirty="0" smtClean="0"/>
              <a:t> </a:t>
            </a:r>
            <a:r>
              <a:rPr lang="en-GB" sz="1600" dirty="0" err="1" smtClean="0"/>
              <a:t>siellä</a:t>
            </a:r>
            <a:endParaRPr lang="en-GB" sz="1600" dirty="0"/>
          </a:p>
          <a:p>
            <a:pPr lvl="1" eaLnBrk="1" hangingPunct="1"/>
            <a:r>
              <a:rPr lang="en-GB" sz="1600" dirty="0" err="1" smtClean="0"/>
              <a:t>Katselukokemuksen</a:t>
            </a:r>
            <a:r>
              <a:rPr lang="en-GB" sz="1600" dirty="0" smtClean="0"/>
              <a:t> </a:t>
            </a:r>
            <a:r>
              <a:rPr lang="en-GB" sz="1600" dirty="0" err="1" smtClean="0"/>
              <a:t>syvyys</a:t>
            </a:r>
            <a:r>
              <a:rPr lang="en-GB" sz="1600" dirty="0" smtClean="0"/>
              <a:t> </a:t>
            </a:r>
            <a:r>
              <a:rPr lang="en-GB" sz="1600" dirty="0" err="1" smtClean="0"/>
              <a:t>katselun</a:t>
            </a:r>
            <a:r>
              <a:rPr lang="en-GB" sz="1600" dirty="0" smtClean="0"/>
              <a:t> </a:t>
            </a:r>
            <a:r>
              <a:rPr lang="en-GB" sz="1600" dirty="0" err="1" smtClean="0"/>
              <a:t>aikana</a:t>
            </a:r>
            <a:endParaRPr lang="en-GB" sz="1600" dirty="0" smtClean="0"/>
          </a:p>
          <a:p>
            <a:pPr lvl="1" eaLnBrk="1" hangingPunct="1"/>
            <a:r>
              <a:rPr lang="en-GB" sz="1600" dirty="0" err="1" smtClean="0"/>
              <a:t>Jakaisivatko</a:t>
            </a:r>
            <a:r>
              <a:rPr lang="en-GB" sz="1600" dirty="0" smtClean="0"/>
              <a:t> he </a:t>
            </a:r>
            <a:r>
              <a:rPr lang="en-GB" sz="1600" dirty="0" err="1" smtClean="0"/>
              <a:t>kyseisen</a:t>
            </a:r>
            <a:r>
              <a:rPr lang="en-GB" sz="1600" dirty="0" smtClean="0"/>
              <a:t> </a:t>
            </a:r>
            <a:r>
              <a:rPr lang="en-GB" sz="1600" dirty="0" err="1" smtClean="0"/>
              <a:t>videon</a:t>
            </a:r>
            <a:r>
              <a:rPr lang="en-GB" sz="1600" dirty="0" smtClean="0"/>
              <a:t> </a:t>
            </a:r>
            <a:r>
              <a:rPr lang="en-GB" sz="1600" dirty="0" err="1" smtClean="0"/>
              <a:t>omille</a:t>
            </a:r>
            <a:r>
              <a:rPr lang="en-GB" sz="1600" dirty="0" smtClean="0"/>
              <a:t> </a:t>
            </a:r>
            <a:r>
              <a:rPr lang="en-GB" sz="1600" dirty="0" err="1" smtClean="0"/>
              <a:t>verkostoilleen</a:t>
            </a:r>
            <a:endParaRPr lang="en-GB" sz="1600" dirty="0" smtClean="0"/>
          </a:p>
          <a:p>
            <a:pPr lvl="1" eaLnBrk="1" hangingPunct="1"/>
            <a:r>
              <a:rPr lang="en-GB" sz="1600" dirty="0" err="1" smtClean="0"/>
              <a:t>Ovatko</a:t>
            </a:r>
            <a:r>
              <a:rPr lang="en-GB" sz="1600" dirty="0" smtClean="0"/>
              <a:t> he </a:t>
            </a:r>
            <a:r>
              <a:rPr lang="en-GB" sz="1600" dirty="0" err="1" smtClean="0"/>
              <a:t>käyttäneet</a:t>
            </a:r>
            <a:r>
              <a:rPr lang="en-GB" sz="1600" dirty="0" smtClean="0"/>
              <a:t> VR </a:t>
            </a:r>
            <a:r>
              <a:rPr lang="en-GB" sz="1600" dirty="0" err="1" smtClean="0"/>
              <a:t>teknologiaa</a:t>
            </a:r>
            <a:r>
              <a:rPr lang="en-GB" sz="1600" dirty="0" smtClean="0"/>
              <a:t> </a:t>
            </a:r>
            <a:r>
              <a:rPr lang="en-GB" sz="1600" dirty="0" err="1" smtClean="0"/>
              <a:t>aiemmin</a:t>
            </a:r>
            <a:r>
              <a:rPr lang="en-GB" sz="1600" dirty="0" smtClean="0"/>
              <a:t> </a:t>
            </a:r>
            <a:r>
              <a:rPr lang="en-GB" sz="1600" dirty="0" err="1" smtClean="0"/>
              <a:t>matkailuun</a:t>
            </a:r>
            <a:r>
              <a:rPr lang="en-GB" sz="1600" dirty="0" smtClean="0"/>
              <a:t> </a:t>
            </a:r>
            <a:r>
              <a:rPr lang="en-GB" sz="1600" dirty="0" err="1" smtClean="0"/>
              <a:t>liittyvissä</a:t>
            </a:r>
            <a:r>
              <a:rPr lang="en-GB" sz="1600" dirty="0" smtClean="0"/>
              <a:t> </a:t>
            </a:r>
            <a:r>
              <a:rPr lang="en-GB" sz="1600" dirty="0" err="1" smtClean="0"/>
              <a:t>tilanteissa</a:t>
            </a:r>
            <a:r>
              <a:rPr lang="en-GB" sz="1600" dirty="0" smtClean="0"/>
              <a:t> tai </a:t>
            </a:r>
            <a:r>
              <a:rPr lang="en-GB" sz="1600" dirty="0" err="1" smtClean="0"/>
              <a:t>kiinnostaisiko</a:t>
            </a:r>
            <a:r>
              <a:rPr lang="en-GB" sz="1600" dirty="0" smtClean="0"/>
              <a:t> se </a:t>
            </a:r>
            <a:r>
              <a:rPr lang="en-GB" sz="1600" dirty="0" err="1" smtClean="0"/>
              <a:t>heitä</a:t>
            </a:r>
            <a:r>
              <a:rPr lang="en-GB" sz="1600" dirty="0" smtClean="0"/>
              <a:t> </a:t>
            </a:r>
            <a:r>
              <a:rPr lang="en-GB" sz="1600" dirty="0" err="1" smtClean="0"/>
              <a:t>jatkossa</a:t>
            </a:r>
            <a:endParaRPr lang="en-GB" sz="1600" dirty="0" smtClean="0"/>
          </a:p>
          <a:p>
            <a:pPr lvl="1" eaLnBrk="1" hangingPunct="1"/>
            <a:r>
              <a:rPr lang="en-GB" sz="1600" dirty="0" err="1" smtClean="0"/>
              <a:t>Taustatiedot</a:t>
            </a:r>
            <a:endParaRPr lang="en-GB" sz="1600" dirty="0" smtClean="0"/>
          </a:p>
          <a:p>
            <a:pPr marL="0" indent="0" eaLnBrk="1" hangingPunct="1">
              <a:buNone/>
            </a:pPr>
            <a:endParaRPr lang="fi-FI" sz="1800" dirty="0"/>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11</a:t>
            </a:fld>
            <a:endParaRPr lang="fi-FI" dirty="0"/>
          </a:p>
        </p:txBody>
      </p:sp>
      <p:pic>
        <p:nvPicPr>
          <p:cNvPr id="4" name="Kuva 3"/>
          <p:cNvPicPr>
            <a:picLocks noChangeAspect="1"/>
          </p:cNvPicPr>
          <p:nvPr/>
        </p:nvPicPr>
        <p:blipFill rotWithShape="1">
          <a:blip r:embed="rId3" cstate="print">
            <a:extLst>
              <a:ext uri="{28A0092B-C50C-407E-A947-70E740481C1C}">
                <a14:useLocalDpi xmlns:a14="http://schemas.microsoft.com/office/drawing/2010/main" val="0"/>
              </a:ext>
            </a:extLst>
          </a:blip>
          <a:srcRect t="22797"/>
          <a:stretch/>
        </p:blipFill>
        <p:spPr>
          <a:xfrm>
            <a:off x="4868922" y="313623"/>
            <a:ext cx="3810000" cy="2206081"/>
          </a:xfrm>
          <a:prstGeom prst="rect">
            <a:avLst/>
          </a:prstGeom>
        </p:spPr>
      </p:pic>
      <p:pic>
        <p:nvPicPr>
          <p:cNvPr id="5" name="Kuva 4"/>
          <p:cNvPicPr>
            <a:picLocks noChangeAspect="1"/>
          </p:cNvPicPr>
          <p:nvPr/>
        </p:nvPicPr>
        <p:blipFill rotWithShape="1">
          <a:blip r:embed="rId4" cstate="print">
            <a:extLst>
              <a:ext uri="{28A0092B-C50C-407E-A947-70E740481C1C}">
                <a14:useLocalDpi xmlns:a14="http://schemas.microsoft.com/office/drawing/2010/main" val="0"/>
              </a:ext>
            </a:extLst>
          </a:blip>
          <a:srcRect t="15981" b="9681"/>
          <a:stretch/>
        </p:blipFill>
        <p:spPr>
          <a:xfrm>
            <a:off x="5448026" y="2708203"/>
            <a:ext cx="2651791" cy="2628419"/>
          </a:xfrm>
          <a:prstGeom prst="rect">
            <a:avLst/>
          </a:prstGeom>
        </p:spPr>
      </p:pic>
    </p:spTree>
    <p:extLst>
      <p:ext uri="{BB962C8B-B14F-4D97-AF65-F5344CB8AC3E}">
        <p14:creationId xmlns:p14="http://schemas.microsoft.com/office/powerpoint/2010/main" val="346089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3851920" y="193204"/>
            <a:ext cx="1944216" cy="492381"/>
          </a:xfrm>
          <a:solidFill>
            <a:schemeClr val="bg1">
              <a:alpha val="75000"/>
            </a:schemeClr>
          </a:solidFill>
        </p:spPr>
        <p:txBody>
          <a:bodyPr/>
          <a:lstStyle/>
          <a:p>
            <a:r>
              <a:rPr lang="fi-FI" dirty="0" smtClean="0">
                <a:solidFill>
                  <a:schemeClr val="tx1"/>
                </a:solidFill>
              </a:rPr>
              <a:t>Vastaajat</a:t>
            </a:r>
            <a:endParaRPr lang="fi-FI" dirty="0">
              <a:solidFill>
                <a:schemeClr val="tx1"/>
              </a:solidFill>
            </a:endParaRPr>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12</a:t>
            </a:fld>
            <a:endParaRPr lang="fi-FI"/>
          </a:p>
        </p:txBody>
      </p:sp>
      <p:graphicFrame>
        <p:nvGraphicFramePr>
          <p:cNvPr id="4" name="Taulukko 3"/>
          <p:cNvGraphicFramePr>
            <a:graphicFrameLocks noGrp="1"/>
          </p:cNvGraphicFramePr>
          <p:nvPr>
            <p:extLst>
              <p:ext uri="{D42A27DB-BD31-4B8C-83A1-F6EECF244321}">
                <p14:modId xmlns:p14="http://schemas.microsoft.com/office/powerpoint/2010/main" val="3351979173"/>
              </p:ext>
            </p:extLst>
          </p:nvPr>
        </p:nvGraphicFramePr>
        <p:xfrm>
          <a:off x="3851920" y="822598"/>
          <a:ext cx="5112568" cy="4392002"/>
        </p:xfrm>
        <a:graphic>
          <a:graphicData uri="http://schemas.openxmlformats.org/drawingml/2006/table">
            <a:tbl>
              <a:tblPr>
                <a:tableStyleId>{9D7B26C5-4107-4FEC-AEDC-1716B250A1EF}</a:tableStyleId>
              </a:tblPr>
              <a:tblGrid>
                <a:gridCol w="1872208">
                  <a:extLst>
                    <a:ext uri="{9D8B030D-6E8A-4147-A177-3AD203B41FA5}">
                      <a16:colId xmlns:a16="http://schemas.microsoft.com/office/drawing/2014/main" val="880687243"/>
                    </a:ext>
                  </a:extLst>
                </a:gridCol>
                <a:gridCol w="792088">
                  <a:extLst>
                    <a:ext uri="{9D8B030D-6E8A-4147-A177-3AD203B41FA5}">
                      <a16:colId xmlns:a16="http://schemas.microsoft.com/office/drawing/2014/main" val="3581355367"/>
                    </a:ext>
                  </a:extLst>
                </a:gridCol>
                <a:gridCol w="182859">
                  <a:extLst>
                    <a:ext uri="{9D8B030D-6E8A-4147-A177-3AD203B41FA5}">
                      <a16:colId xmlns:a16="http://schemas.microsoft.com/office/drawing/2014/main" val="2356871567"/>
                    </a:ext>
                  </a:extLst>
                </a:gridCol>
                <a:gridCol w="1468595">
                  <a:extLst>
                    <a:ext uri="{9D8B030D-6E8A-4147-A177-3AD203B41FA5}">
                      <a16:colId xmlns:a16="http://schemas.microsoft.com/office/drawing/2014/main" val="2559672758"/>
                    </a:ext>
                  </a:extLst>
                </a:gridCol>
                <a:gridCol w="796818">
                  <a:extLst>
                    <a:ext uri="{9D8B030D-6E8A-4147-A177-3AD203B41FA5}">
                      <a16:colId xmlns:a16="http://schemas.microsoft.com/office/drawing/2014/main" val="1937621"/>
                    </a:ext>
                  </a:extLst>
                </a:gridCol>
              </a:tblGrid>
              <a:tr h="150908">
                <a:tc>
                  <a:txBody>
                    <a:bodyPr/>
                    <a:lstStyle/>
                    <a:p>
                      <a:pPr algn="just">
                        <a:lnSpc>
                          <a:spcPts val="1000"/>
                        </a:lnSpc>
                        <a:spcBef>
                          <a:spcPts val="600"/>
                        </a:spcBef>
                        <a:spcAft>
                          <a:spcPts val="0"/>
                        </a:spcAft>
                      </a:pPr>
                      <a:r>
                        <a:rPr lang="en-GB" sz="1000" b="1" dirty="0" err="1" smtClean="0">
                          <a:effectLst/>
                        </a:rPr>
                        <a:t>Ikä</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b="1" dirty="0">
                          <a:effectLst/>
                        </a:rPr>
                        <a:t>% (N=218)</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b="1" dirty="0">
                          <a:effectLst/>
                        </a:rPr>
                        <a:t> </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b="1" dirty="0" err="1" smtClean="0">
                          <a:effectLst/>
                        </a:rPr>
                        <a:t>Kansallisuus</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b="1" dirty="0">
                          <a:effectLst/>
                        </a:rPr>
                        <a:t>% (N=221)</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extLst>
                  <a:ext uri="{0D108BD9-81ED-4DB2-BD59-A6C34878D82A}">
                    <a16:rowId xmlns:a16="http://schemas.microsoft.com/office/drawing/2014/main" val="3631095952"/>
                  </a:ext>
                </a:extLst>
              </a:tr>
              <a:tr h="150908">
                <a:tc>
                  <a:txBody>
                    <a:bodyPr/>
                    <a:lstStyle/>
                    <a:p>
                      <a:pPr algn="just">
                        <a:lnSpc>
                          <a:spcPts val="1000"/>
                        </a:lnSpc>
                        <a:spcBef>
                          <a:spcPts val="600"/>
                        </a:spcBef>
                        <a:spcAft>
                          <a:spcPts val="0"/>
                        </a:spcAft>
                      </a:pPr>
                      <a:r>
                        <a:rPr lang="en-GB" sz="1000" dirty="0">
                          <a:effectLst/>
                        </a:rPr>
                        <a:t>17-24 </a:t>
                      </a:r>
                      <a:r>
                        <a:rPr lang="en-GB" sz="1000" dirty="0" err="1" smtClean="0">
                          <a:effectLst/>
                        </a:rPr>
                        <a:t>vuotta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just">
                        <a:lnSpc>
                          <a:spcPts val="1000"/>
                        </a:lnSpc>
                        <a:spcBef>
                          <a:spcPts val="600"/>
                        </a:spcBef>
                        <a:spcAft>
                          <a:spcPts val="0"/>
                        </a:spcAft>
                      </a:pPr>
                      <a:r>
                        <a:rPr lang="en-GB" sz="1000">
                          <a:effectLst/>
                        </a:rPr>
                        <a:t>25.7 %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just">
                        <a:lnSpc>
                          <a:spcPts val="1000"/>
                        </a:lnSpc>
                        <a:spcBef>
                          <a:spcPts val="600"/>
                        </a:spcBef>
                        <a:spcAft>
                          <a:spcPts val="0"/>
                        </a:spcAft>
                      </a:pPr>
                      <a:r>
                        <a:rPr lang="en-GB" sz="1000">
                          <a:effectLst/>
                        </a:rPr>
                        <a:t>UK</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just">
                        <a:lnSpc>
                          <a:spcPts val="1000"/>
                        </a:lnSpc>
                        <a:spcBef>
                          <a:spcPts val="600"/>
                        </a:spcBef>
                        <a:spcAft>
                          <a:spcPts val="0"/>
                        </a:spcAft>
                      </a:pPr>
                      <a:r>
                        <a:rPr lang="en-GB" sz="1000">
                          <a:effectLst/>
                        </a:rPr>
                        <a:t>12.7 %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extLst>
                  <a:ext uri="{0D108BD9-81ED-4DB2-BD59-A6C34878D82A}">
                    <a16:rowId xmlns:a16="http://schemas.microsoft.com/office/drawing/2014/main" val="1876702971"/>
                  </a:ext>
                </a:extLst>
              </a:tr>
              <a:tr h="150908">
                <a:tc>
                  <a:txBody>
                    <a:bodyPr/>
                    <a:lstStyle/>
                    <a:p>
                      <a:pPr algn="just">
                        <a:lnSpc>
                          <a:spcPts val="1000"/>
                        </a:lnSpc>
                        <a:spcBef>
                          <a:spcPts val="600"/>
                        </a:spcBef>
                        <a:spcAft>
                          <a:spcPts val="0"/>
                        </a:spcAft>
                      </a:pPr>
                      <a:r>
                        <a:rPr lang="en-GB" sz="1000" dirty="0" smtClean="0">
                          <a:effectLst/>
                        </a:rPr>
                        <a:t>25-34</a:t>
                      </a:r>
                      <a:r>
                        <a:rPr lang="en-GB" sz="1000" baseline="0" dirty="0" smtClean="0">
                          <a:effectLst/>
                        </a:rPr>
                        <a:t> </a:t>
                      </a:r>
                      <a:r>
                        <a:rPr lang="en-GB" sz="1000" baseline="0" dirty="0" err="1" smtClean="0">
                          <a:effectLst/>
                        </a:rPr>
                        <a:t>vuotta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43.1 %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dirty="0" err="1" smtClean="0">
                          <a:effectLst/>
                        </a:rPr>
                        <a:t>Ranska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8.6 %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696032244"/>
                  </a:ext>
                </a:extLst>
              </a:tr>
              <a:tr h="150908">
                <a:tc>
                  <a:txBody>
                    <a:bodyPr/>
                    <a:lstStyle/>
                    <a:p>
                      <a:pPr algn="just">
                        <a:lnSpc>
                          <a:spcPts val="1000"/>
                        </a:lnSpc>
                        <a:spcBef>
                          <a:spcPts val="600"/>
                        </a:spcBef>
                        <a:spcAft>
                          <a:spcPts val="0"/>
                        </a:spcAft>
                      </a:pPr>
                      <a:r>
                        <a:rPr lang="en-GB" sz="1000" dirty="0" smtClean="0">
                          <a:effectLst/>
                        </a:rPr>
                        <a:t>35-44</a:t>
                      </a:r>
                      <a:r>
                        <a:rPr lang="en-GB" sz="1000" baseline="0" dirty="0" smtClean="0">
                          <a:effectLst/>
                        </a:rPr>
                        <a:t> </a:t>
                      </a:r>
                      <a:r>
                        <a:rPr lang="en-GB" sz="1000" baseline="0" dirty="0" err="1" smtClean="0">
                          <a:effectLst/>
                        </a:rPr>
                        <a:t>vuotta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19.7 %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dirty="0" err="1" smtClean="0">
                          <a:effectLst/>
                        </a:rPr>
                        <a:t>Kiina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7.7 %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470187891"/>
                  </a:ext>
                </a:extLst>
              </a:tr>
              <a:tr h="150908">
                <a:tc>
                  <a:txBody>
                    <a:bodyPr/>
                    <a:lstStyle/>
                    <a:p>
                      <a:pPr algn="just">
                        <a:lnSpc>
                          <a:spcPts val="1000"/>
                        </a:lnSpc>
                        <a:spcBef>
                          <a:spcPts val="600"/>
                        </a:spcBef>
                        <a:spcAft>
                          <a:spcPts val="0"/>
                        </a:spcAft>
                      </a:pPr>
                      <a:r>
                        <a:rPr lang="en-GB" sz="1000" dirty="0">
                          <a:effectLst/>
                        </a:rPr>
                        <a:t>45-54 </a:t>
                      </a:r>
                      <a:r>
                        <a:rPr lang="en-GB" sz="1000" dirty="0" err="1" smtClean="0">
                          <a:effectLst/>
                        </a:rPr>
                        <a:t>vuotta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7.8 %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dirty="0" err="1" smtClean="0">
                          <a:effectLst/>
                        </a:rPr>
                        <a:t>Venäjä</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6,3 %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754159815"/>
                  </a:ext>
                </a:extLst>
              </a:tr>
              <a:tr h="150908">
                <a:tc>
                  <a:txBody>
                    <a:bodyPr/>
                    <a:lstStyle/>
                    <a:p>
                      <a:pPr algn="just">
                        <a:lnSpc>
                          <a:spcPts val="1000"/>
                        </a:lnSpc>
                        <a:spcBef>
                          <a:spcPts val="600"/>
                        </a:spcBef>
                        <a:spcAft>
                          <a:spcPts val="0"/>
                        </a:spcAft>
                      </a:pPr>
                      <a:r>
                        <a:rPr lang="en-GB" sz="1000" dirty="0">
                          <a:effectLst/>
                        </a:rPr>
                        <a:t>55-73 </a:t>
                      </a:r>
                      <a:r>
                        <a:rPr lang="en-GB" sz="1000" dirty="0" err="1" smtClean="0">
                          <a:effectLst/>
                        </a:rPr>
                        <a:t>vuotta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3.7 %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dirty="0" err="1" smtClean="0">
                          <a:effectLst/>
                        </a:rPr>
                        <a:t>Saksa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5.0 %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2701316426"/>
                  </a:ext>
                </a:extLst>
              </a:tr>
              <a:tr h="150908">
                <a:tc>
                  <a:txBody>
                    <a:bodyPr/>
                    <a:lstStyle/>
                    <a:p>
                      <a:pPr algn="just">
                        <a:lnSpc>
                          <a:spcPts val="1000"/>
                        </a:lnSpc>
                        <a:spcBef>
                          <a:spcPts val="600"/>
                        </a:spcBef>
                        <a:spcAft>
                          <a:spcPts val="0"/>
                        </a:spcAft>
                      </a:pPr>
                      <a:r>
                        <a:rPr lang="en-AU"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Australia</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5.0 %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2858870816"/>
                  </a:ext>
                </a:extLst>
              </a:tr>
              <a:tr h="150908">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dirty="0" err="1" smtClean="0">
                          <a:effectLst/>
                        </a:rPr>
                        <a:t>Muu</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54.7 %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1797069427"/>
                  </a:ext>
                </a:extLst>
              </a:tr>
              <a:tr h="150908">
                <a:tc>
                  <a:txBody>
                    <a:bodyPr/>
                    <a:lstStyle/>
                    <a:p>
                      <a:pPr algn="just">
                        <a:lnSpc>
                          <a:spcPts val="1000"/>
                        </a:lnSpc>
                        <a:spcBef>
                          <a:spcPts val="600"/>
                        </a:spcBef>
                        <a:spcAft>
                          <a:spcPts val="0"/>
                        </a:spcAft>
                      </a:pPr>
                      <a:r>
                        <a:rPr lang="en-GB" sz="1000" dirty="0" err="1" smtClean="0">
                          <a:effectLst/>
                        </a:rPr>
                        <a:t>Keski-ikä</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dirty="0">
                          <a:effectLst/>
                        </a:rPr>
                        <a:t>31.8</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1759060791"/>
                  </a:ext>
                </a:extLst>
              </a:tr>
              <a:tr h="150908">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71802776"/>
                  </a:ext>
                </a:extLst>
              </a:tr>
              <a:tr h="150908">
                <a:tc>
                  <a:txBody>
                    <a:bodyPr/>
                    <a:lstStyle/>
                    <a:p>
                      <a:pPr algn="just">
                        <a:lnSpc>
                          <a:spcPts val="1000"/>
                        </a:lnSpc>
                        <a:spcBef>
                          <a:spcPts val="600"/>
                        </a:spcBef>
                        <a:spcAft>
                          <a:spcPts val="0"/>
                        </a:spcAft>
                      </a:pPr>
                      <a:r>
                        <a:rPr lang="en-GB" sz="1000" b="1" dirty="0" err="1" smtClean="0">
                          <a:effectLst/>
                        </a:rPr>
                        <a:t>Sukupuoli</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b="1" dirty="0">
                          <a:effectLst/>
                        </a:rPr>
                        <a:t>% (N=220)</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b="1" dirty="0">
                          <a:effectLst/>
                        </a:rPr>
                        <a:t> </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b="1" dirty="0" err="1" smtClean="0">
                          <a:effectLst/>
                        </a:rPr>
                        <a:t>Koulutus</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b="1" dirty="0">
                          <a:effectLst/>
                        </a:rPr>
                        <a:t>% (N=218)</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extLst>
                  <a:ext uri="{0D108BD9-81ED-4DB2-BD59-A6C34878D82A}">
                    <a16:rowId xmlns:a16="http://schemas.microsoft.com/office/drawing/2014/main" val="3307976948"/>
                  </a:ext>
                </a:extLst>
              </a:tr>
              <a:tr h="150908">
                <a:tc>
                  <a:txBody>
                    <a:bodyPr/>
                    <a:lstStyle/>
                    <a:p>
                      <a:pPr algn="just">
                        <a:lnSpc>
                          <a:spcPts val="1000"/>
                        </a:lnSpc>
                        <a:spcBef>
                          <a:spcPts val="600"/>
                        </a:spcBef>
                        <a:spcAft>
                          <a:spcPts val="0"/>
                        </a:spcAft>
                      </a:pPr>
                      <a:r>
                        <a:rPr lang="en-GB" sz="1000" dirty="0" err="1" smtClean="0">
                          <a:effectLst/>
                        </a:rPr>
                        <a:t>Mies</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just">
                        <a:lnSpc>
                          <a:spcPts val="1000"/>
                        </a:lnSpc>
                        <a:spcBef>
                          <a:spcPts val="600"/>
                        </a:spcBef>
                        <a:spcAft>
                          <a:spcPts val="0"/>
                        </a:spcAft>
                      </a:pPr>
                      <a:r>
                        <a:rPr lang="en-GB" sz="1000">
                          <a:effectLst/>
                        </a:rPr>
                        <a:t>50.5 %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l">
                        <a:lnSpc>
                          <a:spcPts val="1000"/>
                        </a:lnSpc>
                        <a:spcBef>
                          <a:spcPts val="600"/>
                        </a:spcBef>
                        <a:spcAft>
                          <a:spcPts val="0"/>
                        </a:spcAft>
                      </a:pPr>
                      <a:r>
                        <a:rPr lang="en-GB" sz="1000" dirty="0" err="1" smtClean="0">
                          <a:effectLst/>
                        </a:rPr>
                        <a:t>Peruskoulu</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l">
                        <a:lnSpc>
                          <a:spcPts val="1000"/>
                        </a:lnSpc>
                        <a:spcBef>
                          <a:spcPts val="600"/>
                        </a:spcBef>
                        <a:spcAft>
                          <a:spcPts val="0"/>
                        </a:spcAft>
                      </a:pPr>
                      <a:r>
                        <a:rPr lang="en-GB" sz="1000">
                          <a:effectLst/>
                        </a:rPr>
                        <a:t>0.9 %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extLst>
                  <a:ext uri="{0D108BD9-81ED-4DB2-BD59-A6C34878D82A}">
                    <a16:rowId xmlns:a16="http://schemas.microsoft.com/office/drawing/2014/main" val="3594092427"/>
                  </a:ext>
                </a:extLst>
              </a:tr>
              <a:tr h="151944">
                <a:tc>
                  <a:txBody>
                    <a:bodyPr/>
                    <a:lstStyle/>
                    <a:p>
                      <a:pPr algn="just">
                        <a:lnSpc>
                          <a:spcPts val="1000"/>
                        </a:lnSpc>
                        <a:spcBef>
                          <a:spcPts val="600"/>
                        </a:spcBef>
                        <a:spcAft>
                          <a:spcPts val="0"/>
                        </a:spcAft>
                      </a:pPr>
                      <a:r>
                        <a:rPr lang="en-GB" sz="1000" dirty="0" err="1" smtClean="0">
                          <a:effectLst/>
                        </a:rPr>
                        <a:t>Nainen</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48.6 %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fi-FI" sz="1000" dirty="0" smtClean="0">
                          <a:effectLst/>
                        </a:rPr>
                        <a:t>Toisen</a:t>
                      </a:r>
                      <a:r>
                        <a:rPr lang="fi-FI" sz="1000" baseline="0" dirty="0" smtClean="0">
                          <a:effectLst/>
                        </a:rPr>
                        <a:t> asteen koulutus</a:t>
                      </a:r>
                      <a:endParaRPr lang="fi-FI" sz="1000" dirty="0">
                        <a:effectLst/>
                        <a:latin typeface="Palatino Linotype" panose="0204050205050503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a:effectLst/>
                        </a:rPr>
                        <a:t>15.8 %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3196824563"/>
                  </a:ext>
                </a:extLst>
              </a:tr>
              <a:tr h="300389">
                <a:tc>
                  <a:txBody>
                    <a:bodyPr/>
                    <a:lstStyle/>
                    <a:p>
                      <a:pPr algn="l">
                        <a:lnSpc>
                          <a:spcPts val="1000"/>
                        </a:lnSpc>
                        <a:spcBef>
                          <a:spcPts val="600"/>
                        </a:spcBef>
                        <a:spcAft>
                          <a:spcPts val="0"/>
                        </a:spcAft>
                      </a:pPr>
                      <a:r>
                        <a:rPr lang="en-GB" sz="1000" dirty="0" err="1" smtClean="0">
                          <a:effectLst/>
                        </a:rPr>
                        <a:t>Muu</a:t>
                      </a:r>
                      <a:r>
                        <a:rPr lang="en-GB" sz="1000" baseline="0" dirty="0" smtClean="0">
                          <a:effectLst/>
                        </a:rPr>
                        <a:t> / </a:t>
                      </a:r>
                      <a:r>
                        <a:rPr lang="en-GB" sz="1000" baseline="0" dirty="0" err="1" smtClean="0">
                          <a:effectLst/>
                        </a:rPr>
                        <a:t>en</a:t>
                      </a:r>
                      <a:r>
                        <a:rPr lang="en-GB" sz="1000" baseline="0" dirty="0" smtClean="0">
                          <a:effectLst/>
                        </a:rPr>
                        <a:t> </a:t>
                      </a:r>
                      <a:r>
                        <a:rPr lang="en-GB" sz="1000" baseline="0" dirty="0" err="1" smtClean="0">
                          <a:effectLst/>
                        </a:rPr>
                        <a:t>halua</a:t>
                      </a:r>
                      <a:r>
                        <a:rPr lang="en-GB" sz="1000" baseline="0" dirty="0" smtClean="0">
                          <a:effectLst/>
                        </a:rPr>
                        <a:t> </a:t>
                      </a:r>
                      <a:r>
                        <a:rPr lang="en-GB" sz="1000" baseline="0" dirty="0" err="1" smtClean="0">
                          <a:effectLst/>
                        </a:rPr>
                        <a:t>sanoa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dirty="0">
                          <a:effectLst/>
                        </a:rPr>
                        <a:t>0.9 %</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dirty="0" err="1" smtClean="0">
                          <a:effectLst/>
                        </a:rPr>
                        <a:t>Alempi</a:t>
                      </a:r>
                      <a:r>
                        <a:rPr lang="en-GB" sz="1000" baseline="0" dirty="0" smtClean="0">
                          <a:effectLst/>
                        </a:rPr>
                        <a:t> </a:t>
                      </a:r>
                      <a:r>
                        <a:rPr lang="en-GB" sz="1000" baseline="0" dirty="0" err="1" smtClean="0">
                          <a:effectLst/>
                        </a:rPr>
                        <a:t>korkekoulututkinto</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a:effectLst/>
                        </a:rPr>
                        <a:t>34.4 %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4056348868"/>
                  </a:ext>
                </a:extLst>
              </a:tr>
              <a:tr h="300389">
                <a:tc>
                  <a:txBody>
                    <a:bodyPr/>
                    <a:lstStyle/>
                    <a:p>
                      <a:pPr algn="just">
                        <a:lnSpc>
                          <a:spcPts val="1000"/>
                        </a:lnSpc>
                        <a:spcBef>
                          <a:spcPts val="600"/>
                        </a:spcBef>
                        <a:spcAft>
                          <a:spcPts val="0"/>
                        </a:spcAft>
                      </a:pPr>
                      <a:r>
                        <a:rPr lang="en-AU"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dirty="0" err="1" smtClean="0">
                          <a:effectLst/>
                        </a:rPr>
                        <a:t>Ylempi</a:t>
                      </a:r>
                      <a:r>
                        <a:rPr lang="en-GB" sz="1000" baseline="0" dirty="0" smtClean="0">
                          <a:effectLst/>
                        </a:rPr>
                        <a:t> </a:t>
                      </a:r>
                      <a:r>
                        <a:rPr lang="en-GB" sz="1000" baseline="0" dirty="0" err="1" smtClean="0">
                          <a:effectLst/>
                        </a:rPr>
                        <a:t>korkeakoulututkinto</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a:effectLst/>
                        </a:rPr>
                        <a:t>42.7 %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203139341"/>
                  </a:ext>
                </a:extLst>
              </a:tr>
              <a:tr h="150908">
                <a:tc>
                  <a:txBody>
                    <a:bodyPr/>
                    <a:lstStyle/>
                    <a:p>
                      <a:pPr algn="just">
                        <a:lnSpc>
                          <a:spcPts val="1000"/>
                        </a:lnSpc>
                        <a:spcBef>
                          <a:spcPts val="600"/>
                        </a:spcBef>
                        <a:spcAft>
                          <a:spcPts val="0"/>
                        </a:spcAft>
                      </a:pPr>
                      <a:r>
                        <a:rPr lang="en-AU"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dirty="0" err="1" smtClean="0">
                          <a:effectLst/>
                        </a:rPr>
                        <a:t>Tohtorin</a:t>
                      </a:r>
                      <a:r>
                        <a:rPr lang="en-GB" sz="1000" dirty="0" smtClean="0">
                          <a:effectLst/>
                        </a:rPr>
                        <a:t> </a:t>
                      </a:r>
                      <a:r>
                        <a:rPr lang="en-GB" sz="1000" dirty="0" err="1" smtClean="0">
                          <a:effectLst/>
                        </a:rPr>
                        <a:t>tutkinto</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a:effectLst/>
                        </a:rPr>
                        <a:t>4.6 %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3254469153"/>
                  </a:ext>
                </a:extLst>
              </a:tr>
              <a:tr h="150908">
                <a:tc>
                  <a:txBody>
                    <a:bodyPr/>
                    <a:lstStyle/>
                    <a:p>
                      <a:pPr algn="just">
                        <a:lnSpc>
                          <a:spcPts val="1000"/>
                        </a:lnSpc>
                        <a:spcBef>
                          <a:spcPts val="600"/>
                        </a:spcBef>
                        <a:spcAft>
                          <a:spcPts val="0"/>
                        </a:spcAft>
                      </a:pPr>
                      <a:r>
                        <a:rPr lang="en-AU"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dirty="0" err="1" smtClean="0">
                          <a:effectLst/>
                        </a:rPr>
                        <a:t>Muu</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l">
                        <a:lnSpc>
                          <a:spcPts val="1000"/>
                        </a:lnSpc>
                        <a:spcBef>
                          <a:spcPts val="600"/>
                        </a:spcBef>
                        <a:spcAft>
                          <a:spcPts val="0"/>
                        </a:spcAft>
                      </a:pPr>
                      <a:r>
                        <a:rPr lang="en-GB" sz="1000">
                          <a:effectLst/>
                        </a:rPr>
                        <a:t>1.4 %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1091621375"/>
                  </a:ext>
                </a:extLst>
              </a:tr>
              <a:tr h="622547">
                <a:tc>
                  <a:txBody>
                    <a:bodyPr/>
                    <a:lstStyle/>
                    <a:p>
                      <a:pPr algn="l">
                        <a:lnSpc>
                          <a:spcPts val="1000"/>
                        </a:lnSpc>
                        <a:spcBef>
                          <a:spcPts val="600"/>
                        </a:spcBef>
                        <a:spcAft>
                          <a:spcPts val="0"/>
                        </a:spcAft>
                      </a:pPr>
                      <a:r>
                        <a:rPr lang="en-GB" sz="1000" b="1" dirty="0" err="1" smtClean="0">
                          <a:effectLst/>
                        </a:rPr>
                        <a:t>Kuinka</a:t>
                      </a:r>
                      <a:r>
                        <a:rPr lang="en-GB" sz="1000" b="1" dirty="0" smtClean="0">
                          <a:effectLst/>
                        </a:rPr>
                        <a:t> </a:t>
                      </a:r>
                      <a:r>
                        <a:rPr lang="en-GB" sz="1000" b="1" dirty="0" err="1" smtClean="0">
                          <a:effectLst/>
                        </a:rPr>
                        <a:t>usein</a:t>
                      </a:r>
                      <a:r>
                        <a:rPr lang="en-GB" sz="1000" b="1" dirty="0" smtClean="0">
                          <a:effectLst/>
                        </a:rPr>
                        <a:t> </a:t>
                      </a:r>
                      <a:r>
                        <a:rPr lang="en-GB" sz="1000" b="1" dirty="0" err="1" smtClean="0">
                          <a:effectLst/>
                        </a:rPr>
                        <a:t>harrastat</a:t>
                      </a:r>
                      <a:r>
                        <a:rPr lang="en-GB" sz="1000" b="1" dirty="0" smtClean="0">
                          <a:effectLst/>
                        </a:rPr>
                        <a:t> </a:t>
                      </a:r>
                      <a:r>
                        <a:rPr lang="en-GB" sz="1000" b="1" dirty="0" err="1" smtClean="0">
                          <a:effectLst/>
                        </a:rPr>
                        <a:t>luonto</a:t>
                      </a:r>
                      <a:r>
                        <a:rPr lang="en-GB" sz="1000" b="1" dirty="0" smtClean="0">
                          <a:effectLst/>
                        </a:rPr>
                        <a:t>/ </a:t>
                      </a:r>
                      <a:r>
                        <a:rPr lang="en-GB" sz="1000" b="1" dirty="0" err="1" smtClean="0">
                          <a:effectLst/>
                        </a:rPr>
                        <a:t>ulkoilma-aktiviteetteja</a:t>
                      </a:r>
                      <a:r>
                        <a:rPr lang="en-GB" sz="1000" b="1" dirty="0" smtClean="0">
                          <a:effectLst/>
                        </a:rPr>
                        <a:t> (</a:t>
                      </a:r>
                      <a:r>
                        <a:rPr lang="en-GB" sz="1000" b="1" dirty="0" err="1" smtClean="0">
                          <a:effectLst/>
                        </a:rPr>
                        <a:t>esim</a:t>
                      </a:r>
                      <a:r>
                        <a:rPr lang="en-GB" sz="1000" b="1" dirty="0" smtClean="0">
                          <a:effectLst/>
                        </a:rPr>
                        <a:t>. </a:t>
                      </a:r>
                      <a:r>
                        <a:rPr lang="en-GB" sz="1000" b="1" dirty="0" err="1" smtClean="0">
                          <a:effectLst/>
                        </a:rPr>
                        <a:t>vaellus</a:t>
                      </a:r>
                      <a:r>
                        <a:rPr lang="en-GB" sz="1000" b="1" dirty="0" smtClean="0">
                          <a:effectLst/>
                        </a:rPr>
                        <a:t>, </a:t>
                      </a:r>
                      <a:r>
                        <a:rPr lang="en-GB" sz="1000" b="1" dirty="0" err="1" smtClean="0">
                          <a:effectLst/>
                        </a:rPr>
                        <a:t>melonta</a:t>
                      </a:r>
                      <a:r>
                        <a:rPr lang="en-GB" sz="1000" b="1" dirty="0" smtClean="0">
                          <a:effectLst/>
                        </a:rPr>
                        <a:t>, </a:t>
                      </a:r>
                      <a:r>
                        <a:rPr lang="en-GB" sz="1000" b="1" dirty="0" err="1" smtClean="0">
                          <a:effectLst/>
                        </a:rPr>
                        <a:t>maasto-pyöräily</a:t>
                      </a:r>
                      <a:r>
                        <a:rPr lang="en-GB" sz="1000" b="1" dirty="0" smtClean="0">
                          <a:effectLst/>
                        </a:rPr>
                        <a:t>)?  </a:t>
                      </a:r>
                      <a:endParaRPr lang="fi-FI" sz="1050" b="1"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dirty="0">
                          <a:effectLst/>
                        </a:rPr>
                        <a:t> </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B w="12700" cap="flat" cmpd="sng" algn="ctr">
                      <a:solidFill>
                        <a:schemeClr val="tx1"/>
                      </a:solidFill>
                      <a:prstDash val="solid"/>
                      <a:round/>
                      <a:headEnd type="none" w="med" len="med"/>
                      <a:tailEnd type="none" w="med" len="med"/>
                    </a:lnB>
                    <a:solidFill>
                      <a:schemeClr val="bg1">
                        <a:alpha val="74000"/>
                      </a:schemeClr>
                    </a:solidFill>
                  </a:tcPr>
                </a:tc>
                <a:tc>
                  <a:txBody>
                    <a:bodyPr/>
                    <a:lstStyle/>
                    <a:p>
                      <a:pPr algn="just">
                        <a:lnSpc>
                          <a:spcPts val="1000"/>
                        </a:lnSpc>
                        <a:spcBef>
                          <a:spcPts val="600"/>
                        </a:spcBef>
                        <a:spcAft>
                          <a:spcPts val="0"/>
                        </a:spcAft>
                      </a:pPr>
                      <a:r>
                        <a:rPr lang="en-GB" sz="1000" dirty="0">
                          <a:effectLst/>
                        </a:rPr>
                        <a:t> </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2460776285"/>
                  </a:ext>
                </a:extLst>
              </a:tr>
              <a:tr h="150908">
                <a:tc>
                  <a:txBody>
                    <a:bodyPr/>
                    <a:lstStyle/>
                    <a:p>
                      <a:pPr algn="just">
                        <a:lnSpc>
                          <a:spcPts val="1000"/>
                        </a:lnSpc>
                        <a:spcBef>
                          <a:spcPts val="600"/>
                        </a:spcBef>
                        <a:spcAft>
                          <a:spcPts val="0"/>
                        </a:spcAft>
                      </a:pPr>
                      <a:r>
                        <a:rPr lang="en-GB" sz="1000" dirty="0" err="1" smtClean="0">
                          <a:effectLst/>
                        </a:rPr>
                        <a:t>Viikoittain</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just">
                        <a:lnSpc>
                          <a:spcPts val="1000"/>
                        </a:lnSpc>
                        <a:spcBef>
                          <a:spcPts val="600"/>
                        </a:spcBef>
                        <a:spcAft>
                          <a:spcPts val="0"/>
                        </a:spcAft>
                      </a:pPr>
                      <a:r>
                        <a:rPr lang="en-GB" sz="1000">
                          <a:effectLst/>
                        </a:rPr>
                        <a:t>22.9 %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lnT w="12700" cap="flat" cmpd="sng" algn="ctr">
                      <a:solidFill>
                        <a:schemeClr val="tx1"/>
                      </a:solidFill>
                      <a:prstDash val="solid"/>
                      <a:round/>
                      <a:headEnd type="none" w="med" len="med"/>
                      <a:tailEnd type="none" w="med" len="med"/>
                    </a:lnT>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3883556910"/>
                  </a:ext>
                </a:extLst>
              </a:tr>
              <a:tr h="150908">
                <a:tc>
                  <a:txBody>
                    <a:bodyPr/>
                    <a:lstStyle/>
                    <a:p>
                      <a:pPr algn="just">
                        <a:lnSpc>
                          <a:spcPts val="1000"/>
                        </a:lnSpc>
                        <a:spcBef>
                          <a:spcPts val="600"/>
                        </a:spcBef>
                        <a:spcAft>
                          <a:spcPts val="0"/>
                        </a:spcAft>
                      </a:pPr>
                      <a:r>
                        <a:rPr lang="en-GB" sz="1000" dirty="0" err="1" smtClean="0">
                          <a:effectLst/>
                        </a:rPr>
                        <a:t>Kuukausittain</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28.0 %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3200793174"/>
                  </a:ext>
                </a:extLst>
              </a:tr>
              <a:tr h="150908">
                <a:tc>
                  <a:txBody>
                    <a:bodyPr/>
                    <a:lstStyle/>
                    <a:p>
                      <a:pPr algn="just">
                        <a:lnSpc>
                          <a:spcPts val="1000"/>
                        </a:lnSpc>
                        <a:spcBef>
                          <a:spcPts val="600"/>
                        </a:spcBef>
                        <a:spcAft>
                          <a:spcPts val="0"/>
                        </a:spcAft>
                      </a:pPr>
                      <a:r>
                        <a:rPr lang="en-GB" sz="1000" dirty="0" err="1" smtClean="0">
                          <a:effectLst/>
                        </a:rPr>
                        <a:t>Muutaman</a:t>
                      </a:r>
                      <a:r>
                        <a:rPr lang="en-GB" sz="1000" baseline="0" dirty="0" smtClean="0">
                          <a:effectLst/>
                        </a:rPr>
                        <a:t> </a:t>
                      </a:r>
                      <a:r>
                        <a:rPr lang="en-GB" sz="1000" baseline="0" dirty="0" err="1" smtClean="0">
                          <a:effectLst/>
                        </a:rPr>
                        <a:t>kerran</a:t>
                      </a:r>
                      <a:r>
                        <a:rPr lang="en-GB" sz="1000" baseline="0" dirty="0" smtClean="0">
                          <a:effectLst/>
                        </a:rPr>
                        <a:t> </a:t>
                      </a:r>
                      <a:r>
                        <a:rPr lang="en-GB" sz="1000" baseline="0" dirty="0" err="1" smtClean="0">
                          <a:effectLst/>
                        </a:rPr>
                        <a:t>vuodessa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36.7 %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2051836070"/>
                  </a:ext>
                </a:extLst>
              </a:tr>
              <a:tr h="150908">
                <a:tc>
                  <a:txBody>
                    <a:bodyPr/>
                    <a:lstStyle/>
                    <a:p>
                      <a:pPr algn="just">
                        <a:lnSpc>
                          <a:spcPts val="1000"/>
                        </a:lnSpc>
                        <a:spcBef>
                          <a:spcPts val="600"/>
                        </a:spcBef>
                        <a:spcAft>
                          <a:spcPts val="0"/>
                        </a:spcAft>
                      </a:pPr>
                      <a:r>
                        <a:rPr lang="en-GB" sz="1000" dirty="0" err="1" smtClean="0">
                          <a:effectLst/>
                        </a:rPr>
                        <a:t>Kerran</a:t>
                      </a:r>
                      <a:r>
                        <a:rPr lang="en-GB" sz="1000" baseline="0" dirty="0" smtClean="0">
                          <a:effectLst/>
                        </a:rPr>
                        <a:t> </a:t>
                      </a:r>
                      <a:r>
                        <a:rPr lang="en-GB" sz="1000" baseline="0" dirty="0" err="1" smtClean="0">
                          <a:effectLst/>
                        </a:rPr>
                        <a:t>vuodessa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7.3 %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1697869463"/>
                  </a:ext>
                </a:extLst>
              </a:tr>
              <a:tr h="300389">
                <a:tc>
                  <a:txBody>
                    <a:bodyPr/>
                    <a:lstStyle/>
                    <a:p>
                      <a:pPr algn="just">
                        <a:lnSpc>
                          <a:spcPts val="1000"/>
                        </a:lnSpc>
                        <a:spcBef>
                          <a:spcPts val="600"/>
                        </a:spcBef>
                        <a:spcAft>
                          <a:spcPts val="600"/>
                        </a:spcAft>
                      </a:pPr>
                      <a:r>
                        <a:rPr lang="en-GB" sz="1000" dirty="0" err="1" smtClean="0">
                          <a:effectLst/>
                        </a:rPr>
                        <a:t>Harvemmin</a:t>
                      </a:r>
                      <a:r>
                        <a:rPr lang="en-GB" sz="1000" baseline="0" dirty="0" smtClean="0">
                          <a:effectLst/>
                        </a:rPr>
                        <a:t> </a:t>
                      </a:r>
                      <a:r>
                        <a:rPr lang="en-GB" sz="1000" baseline="0" dirty="0" err="1" smtClean="0">
                          <a:effectLst/>
                        </a:rPr>
                        <a:t>kuin</a:t>
                      </a:r>
                      <a:r>
                        <a:rPr lang="en-GB" sz="1000" baseline="0" dirty="0" smtClean="0">
                          <a:effectLst/>
                        </a:rPr>
                        <a:t> </a:t>
                      </a:r>
                      <a:r>
                        <a:rPr lang="en-GB" sz="1000" baseline="0" dirty="0" err="1" smtClean="0">
                          <a:effectLst/>
                        </a:rPr>
                        <a:t>kerran</a:t>
                      </a:r>
                      <a:r>
                        <a:rPr lang="en-GB" sz="1000" baseline="0" dirty="0" smtClean="0">
                          <a:effectLst/>
                        </a:rPr>
                        <a:t> </a:t>
                      </a:r>
                      <a:r>
                        <a:rPr lang="en-GB" sz="1000" baseline="0" dirty="0" err="1" smtClean="0">
                          <a:effectLst/>
                        </a:rPr>
                        <a:t>vuodessa</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5.0 %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a:effectLst/>
                        </a:rPr>
                        <a:t> </a:t>
                      </a:r>
                      <a:endParaRPr lang="fi-FI" sz="105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tc>
                  <a:txBody>
                    <a:bodyPr/>
                    <a:lstStyle/>
                    <a:p>
                      <a:pPr algn="just">
                        <a:lnSpc>
                          <a:spcPts val="1000"/>
                        </a:lnSpc>
                        <a:spcBef>
                          <a:spcPts val="600"/>
                        </a:spcBef>
                        <a:spcAft>
                          <a:spcPts val="0"/>
                        </a:spcAft>
                      </a:pPr>
                      <a:r>
                        <a:rPr lang="en-GB" sz="1000" dirty="0">
                          <a:effectLst/>
                        </a:rPr>
                        <a:t> </a:t>
                      </a:r>
                      <a:endParaRPr lang="fi-FI" sz="1050" dirty="0">
                        <a:effectLst/>
                        <a:latin typeface="Times New Roman" panose="02020603050405020304" pitchFamily="18" charset="0"/>
                        <a:ea typeface="Calibri" panose="020F0502020204030204" pitchFamily="34" charset="0"/>
                        <a:cs typeface="Arial" panose="020B0604020202020204" pitchFamily="34" charset="0"/>
                      </a:endParaRPr>
                    </a:p>
                  </a:txBody>
                  <a:tcPr marL="67141" marR="67141" marT="0" marB="0" anchor="ctr">
                    <a:solidFill>
                      <a:schemeClr val="bg1">
                        <a:alpha val="74000"/>
                      </a:schemeClr>
                    </a:solidFill>
                  </a:tcPr>
                </a:tc>
                <a:extLst>
                  <a:ext uri="{0D108BD9-81ED-4DB2-BD59-A6C34878D82A}">
                    <a16:rowId xmlns:a16="http://schemas.microsoft.com/office/drawing/2014/main" val="516161799"/>
                  </a:ext>
                </a:extLst>
              </a:tr>
            </a:tbl>
          </a:graphicData>
        </a:graphic>
      </p:graphicFrame>
    </p:spTree>
    <p:extLst>
      <p:ext uri="{BB962C8B-B14F-4D97-AF65-F5344CB8AC3E}">
        <p14:creationId xmlns:p14="http://schemas.microsoft.com/office/powerpoint/2010/main" val="198578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79512" y="260296"/>
            <a:ext cx="5184576" cy="648072"/>
          </a:xfrm>
          <a:solidFill>
            <a:schemeClr val="bg1">
              <a:alpha val="75000"/>
            </a:schemeClr>
          </a:solidFill>
        </p:spPr>
        <p:txBody>
          <a:bodyPr/>
          <a:lstStyle/>
          <a:p>
            <a:r>
              <a:rPr lang="fi-FI" sz="2400" dirty="0" smtClean="0">
                <a:solidFill>
                  <a:schemeClr val="accent2"/>
                </a:solidFill>
              </a:rPr>
              <a:t>Minkälaisia tunteita video herätti? </a:t>
            </a:r>
            <a:endParaRPr lang="fi-FI" sz="2400" dirty="0">
              <a:solidFill>
                <a:schemeClr val="accent2"/>
              </a:solidFill>
            </a:endParaRPr>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13</a:t>
            </a:fld>
            <a:endParaRPr lang="fi-FI"/>
          </a:p>
        </p:txBody>
      </p:sp>
      <p:sp>
        <p:nvSpPr>
          <p:cNvPr id="11" name="Sisällön paikkamerkki 2"/>
          <p:cNvSpPr>
            <a:spLocks noGrp="1"/>
          </p:cNvSpPr>
          <p:nvPr>
            <p:ph idx="1"/>
          </p:nvPr>
        </p:nvSpPr>
        <p:spPr>
          <a:xfrm>
            <a:off x="827584" y="913284"/>
            <a:ext cx="7992962" cy="3384376"/>
          </a:xfrm>
          <a:solidFill>
            <a:schemeClr val="bg1">
              <a:alpha val="75000"/>
            </a:schemeClr>
          </a:solidFill>
        </p:spPr>
        <p:txBody>
          <a:bodyPr/>
          <a:lstStyle/>
          <a:p>
            <a:r>
              <a:rPr lang="en-US" dirty="0" smtClean="0">
                <a:solidFill>
                  <a:schemeClr val="tx1"/>
                </a:solidFill>
              </a:rPr>
              <a:t>Video </a:t>
            </a:r>
            <a:r>
              <a:rPr lang="en-US" dirty="0" err="1" smtClean="0">
                <a:solidFill>
                  <a:schemeClr val="tx1"/>
                </a:solidFill>
              </a:rPr>
              <a:t>otettiin</a:t>
            </a:r>
            <a:r>
              <a:rPr lang="en-US" dirty="0" smtClean="0">
                <a:solidFill>
                  <a:schemeClr val="tx1"/>
                </a:solidFill>
              </a:rPr>
              <a:t> </a:t>
            </a:r>
            <a:r>
              <a:rPr lang="en-US" dirty="0" err="1" smtClean="0">
                <a:solidFill>
                  <a:schemeClr val="tx1"/>
                </a:solidFill>
              </a:rPr>
              <a:t>vastaan</a:t>
            </a:r>
            <a:r>
              <a:rPr lang="en-US" dirty="0" smtClean="0">
                <a:solidFill>
                  <a:schemeClr val="tx1"/>
                </a:solidFill>
              </a:rPr>
              <a:t> </a:t>
            </a:r>
            <a:r>
              <a:rPr lang="en-US" dirty="0" err="1" smtClean="0">
                <a:solidFill>
                  <a:schemeClr val="tx1"/>
                </a:solidFill>
              </a:rPr>
              <a:t>positiivisesti</a:t>
            </a:r>
            <a:r>
              <a:rPr lang="en-US" dirty="0" smtClean="0">
                <a:solidFill>
                  <a:schemeClr val="tx1"/>
                </a:solidFill>
              </a:rPr>
              <a:t> – </a:t>
            </a:r>
            <a:r>
              <a:rPr lang="en-US" dirty="0" err="1" smtClean="0">
                <a:solidFill>
                  <a:schemeClr val="tx1"/>
                </a:solidFill>
              </a:rPr>
              <a:t>vaikuttuneita</a:t>
            </a:r>
            <a:r>
              <a:rPr lang="en-US" dirty="0" smtClean="0">
                <a:solidFill>
                  <a:schemeClr val="tx1"/>
                </a:solidFill>
              </a:rPr>
              <a:t> </a:t>
            </a:r>
            <a:r>
              <a:rPr lang="en-US" dirty="0" err="1" smtClean="0">
                <a:solidFill>
                  <a:schemeClr val="tx1"/>
                </a:solidFill>
              </a:rPr>
              <a:t>videosta</a:t>
            </a:r>
            <a:r>
              <a:rPr lang="en-US" dirty="0" smtClean="0">
                <a:solidFill>
                  <a:schemeClr val="tx1"/>
                </a:solidFill>
              </a:rPr>
              <a:t> ja Suomen </a:t>
            </a:r>
            <a:r>
              <a:rPr lang="en-US" dirty="0" err="1" smtClean="0">
                <a:solidFill>
                  <a:schemeClr val="tx1"/>
                </a:solidFill>
              </a:rPr>
              <a:t>luonnosta</a:t>
            </a:r>
            <a:endParaRPr lang="en-US" dirty="0">
              <a:solidFill>
                <a:schemeClr val="tx1"/>
              </a:solidFill>
            </a:endParaRPr>
          </a:p>
          <a:p>
            <a:r>
              <a:rPr lang="en-US" dirty="0" err="1" smtClean="0">
                <a:solidFill>
                  <a:schemeClr val="tx1"/>
                </a:solidFill>
              </a:rPr>
              <a:t>Herätti</a:t>
            </a:r>
            <a:r>
              <a:rPr lang="en-US" dirty="0" smtClean="0">
                <a:solidFill>
                  <a:schemeClr val="tx1"/>
                </a:solidFill>
              </a:rPr>
              <a:t> </a:t>
            </a:r>
            <a:r>
              <a:rPr lang="en-US" dirty="0" err="1" smtClean="0">
                <a:solidFill>
                  <a:schemeClr val="tx1"/>
                </a:solidFill>
              </a:rPr>
              <a:t>halun</a:t>
            </a:r>
            <a:r>
              <a:rPr lang="en-US" dirty="0" smtClean="0">
                <a:solidFill>
                  <a:schemeClr val="tx1"/>
                </a:solidFill>
              </a:rPr>
              <a:t> </a:t>
            </a:r>
            <a:r>
              <a:rPr lang="en-US" dirty="0" err="1" smtClean="0">
                <a:solidFill>
                  <a:schemeClr val="tx1"/>
                </a:solidFill>
              </a:rPr>
              <a:t>matkustaa</a:t>
            </a:r>
            <a:r>
              <a:rPr lang="en-US" dirty="0" smtClean="0">
                <a:solidFill>
                  <a:schemeClr val="tx1"/>
                </a:solidFill>
              </a:rPr>
              <a:t> </a:t>
            </a:r>
            <a:r>
              <a:rPr lang="en-US" dirty="0" err="1" smtClean="0">
                <a:solidFill>
                  <a:schemeClr val="tx1"/>
                </a:solidFill>
              </a:rPr>
              <a:t>Suomeen</a:t>
            </a:r>
            <a:r>
              <a:rPr lang="en-US" dirty="0" smtClean="0">
                <a:solidFill>
                  <a:schemeClr val="tx1"/>
                </a:solidFill>
              </a:rPr>
              <a:t> ja </a:t>
            </a:r>
            <a:r>
              <a:rPr lang="en-US" dirty="0" err="1" smtClean="0">
                <a:solidFill>
                  <a:schemeClr val="tx1"/>
                </a:solidFill>
              </a:rPr>
              <a:t>kokeilemaan</a:t>
            </a:r>
            <a:r>
              <a:rPr lang="en-US" dirty="0" smtClean="0">
                <a:solidFill>
                  <a:schemeClr val="tx1"/>
                </a:solidFill>
              </a:rPr>
              <a:t> </a:t>
            </a:r>
            <a:r>
              <a:rPr lang="en-US" dirty="0" err="1" smtClean="0">
                <a:solidFill>
                  <a:schemeClr val="tx1"/>
                </a:solidFill>
              </a:rPr>
              <a:t>videolla</a:t>
            </a:r>
            <a:r>
              <a:rPr lang="en-US" dirty="0" smtClean="0">
                <a:solidFill>
                  <a:schemeClr val="tx1"/>
                </a:solidFill>
              </a:rPr>
              <a:t> </a:t>
            </a:r>
            <a:r>
              <a:rPr lang="en-US" dirty="0" err="1" smtClean="0">
                <a:solidFill>
                  <a:schemeClr val="tx1"/>
                </a:solidFill>
              </a:rPr>
              <a:t>nähtyjä</a:t>
            </a:r>
            <a:r>
              <a:rPr lang="en-US" dirty="0" smtClean="0">
                <a:solidFill>
                  <a:schemeClr val="tx1"/>
                </a:solidFill>
              </a:rPr>
              <a:t> </a:t>
            </a:r>
            <a:r>
              <a:rPr lang="en-US" dirty="0" err="1" smtClean="0">
                <a:solidFill>
                  <a:schemeClr val="tx1"/>
                </a:solidFill>
              </a:rPr>
              <a:t>aktiviteetteja</a:t>
            </a:r>
            <a:endParaRPr lang="en-US" dirty="0" smtClean="0">
              <a:solidFill>
                <a:schemeClr val="tx1"/>
              </a:solidFill>
            </a:endParaRPr>
          </a:p>
          <a:p>
            <a:pPr lvl="1"/>
            <a:r>
              <a:rPr lang="en-US" dirty="0" smtClean="0">
                <a:solidFill>
                  <a:schemeClr val="tx1"/>
                </a:solidFill>
              </a:rPr>
              <a:t>23 % </a:t>
            </a:r>
            <a:r>
              <a:rPr lang="en-US" dirty="0" err="1" smtClean="0">
                <a:solidFill>
                  <a:schemeClr val="tx1"/>
                </a:solidFill>
              </a:rPr>
              <a:t>aikoi</a:t>
            </a:r>
            <a:r>
              <a:rPr lang="en-US" dirty="0" smtClean="0">
                <a:solidFill>
                  <a:schemeClr val="tx1"/>
                </a:solidFill>
              </a:rPr>
              <a:t> </a:t>
            </a:r>
            <a:r>
              <a:rPr lang="en-US" dirty="0" err="1" smtClean="0">
                <a:solidFill>
                  <a:schemeClr val="tx1"/>
                </a:solidFill>
              </a:rPr>
              <a:t>erittäin</a:t>
            </a:r>
            <a:r>
              <a:rPr lang="en-US" dirty="0" smtClean="0">
                <a:solidFill>
                  <a:schemeClr val="tx1"/>
                </a:solidFill>
              </a:rPr>
              <a:t> </a:t>
            </a:r>
            <a:r>
              <a:rPr lang="en-US" dirty="0" err="1" smtClean="0">
                <a:solidFill>
                  <a:schemeClr val="tx1"/>
                </a:solidFill>
              </a:rPr>
              <a:t>todennäköisesti</a:t>
            </a:r>
            <a:r>
              <a:rPr lang="en-US" dirty="0" smtClean="0">
                <a:solidFill>
                  <a:schemeClr val="tx1"/>
                </a:solidFill>
              </a:rPr>
              <a:t> </a:t>
            </a:r>
            <a:r>
              <a:rPr lang="en-US" dirty="0" err="1" smtClean="0">
                <a:solidFill>
                  <a:schemeClr val="tx1"/>
                </a:solidFill>
              </a:rPr>
              <a:t>matkustaa</a:t>
            </a:r>
            <a:r>
              <a:rPr lang="en-US" dirty="0" smtClean="0">
                <a:solidFill>
                  <a:schemeClr val="tx1"/>
                </a:solidFill>
              </a:rPr>
              <a:t> </a:t>
            </a:r>
            <a:r>
              <a:rPr lang="en-US" dirty="0" err="1" smtClean="0">
                <a:solidFill>
                  <a:schemeClr val="tx1"/>
                </a:solidFill>
              </a:rPr>
              <a:t>luontomatkalle</a:t>
            </a:r>
            <a:r>
              <a:rPr lang="en-US" dirty="0" smtClean="0">
                <a:solidFill>
                  <a:schemeClr val="tx1"/>
                </a:solidFill>
              </a:rPr>
              <a:t> </a:t>
            </a:r>
            <a:r>
              <a:rPr lang="en-US" dirty="0" err="1" smtClean="0">
                <a:solidFill>
                  <a:schemeClr val="tx1"/>
                </a:solidFill>
              </a:rPr>
              <a:t>Suomeen</a:t>
            </a:r>
            <a:r>
              <a:rPr lang="en-US" dirty="0" smtClean="0">
                <a:solidFill>
                  <a:schemeClr val="tx1"/>
                </a:solidFill>
              </a:rPr>
              <a:t> </a:t>
            </a:r>
            <a:r>
              <a:rPr lang="en-US" dirty="0" err="1" smtClean="0">
                <a:solidFill>
                  <a:schemeClr val="tx1"/>
                </a:solidFill>
              </a:rPr>
              <a:t>seuraavan</a:t>
            </a:r>
            <a:r>
              <a:rPr lang="en-US" dirty="0" smtClean="0">
                <a:solidFill>
                  <a:schemeClr val="tx1"/>
                </a:solidFill>
              </a:rPr>
              <a:t> 2 </a:t>
            </a:r>
            <a:r>
              <a:rPr lang="en-US" dirty="0" err="1" smtClean="0">
                <a:solidFill>
                  <a:schemeClr val="tx1"/>
                </a:solidFill>
              </a:rPr>
              <a:t>vuoden</a:t>
            </a:r>
            <a:r>
              <a:rPr lang="en-US" dirty="0" smtClean="0">
                <a:solidFill>
                  <a:schemeClr val="tx1"/>
                </a:solidFill>
              </a:rPr>
              <a:t> </a:t>
            </a:r>
            <a:r>
              <a:rPr lang="en-US" dirty="0" err="1" smtClean="0">
                <a:solidFill>
                  <a:schemeClr val="tx1"/>
                </a:solidFill>
              </a:rPr>
              <a:t>kuluessa</a:t>
            </a:r>
            <a:endParaRPr lang="en-US" dirty="0" smtClean="0">
              <a:solidFill>
                <a:schemeClr val="tx1"/>
              </a:solidFill>
            </a:endParaRPr>
          </a:p>
          <a:p>
            <a:r>
              <a:rPr lang="en-US" dirty="0" err="1" smtClean="0">
                <a:solidFill>
                  <a:schemeClr val="tx1"/>
                </a:solidFill>
              </a:rPr>
              <a:t>Molemmilla</a:t>
            </a:r>
            <a:r>
              <a:rPr lang="en-US" dirty="0" smtClean="0">
                <a:solidFill>
                  <a:schemeClr val="tx1"/>
                </a:solidFill>
              </a:rPr>
              <a:t> </a:t>
            </a:r>
            <a:r>
              <a:rPr lang="en-US" dirty="0" err="1" smtClean="0">
                <a:solidFill>
                  <a:schemeClr val="tx1"/>
                </a:solidFill>
              </a:rPr>
              <a:t>laitteilla</a:t>
            </a:r>
            <a:r>
              <a:rPr lang="en-US" dirty="0" smtClean="0">
                <a:solidFill>
                  <a:schemeClr val="tx1"/>
                </a:solidFill>
              </a:rPr>
              <a:t> </a:t>
            </a:r>
            <a:r>
              <a:rPr lang="en-US" dirty="0" err="1" smtClean="0">
                <a:solidFill>
                  <a:schemeClr val="tx1"/>
                </a:solidFill>
              </a:rPr>
              <a:t>katsottuna</a:t>
            </a:r>
            <a:r>
              <a:rPr lang="en-US" dirty="0" smtClean="0">
                <a:solidFill>
                  <a:schemeClr val="tx1"/>
                </a:solidFill>
              </a:rPr>
              <a:t> </a:t>
            </a:r>
            <a:r>
              <a:rPr lang="en-US" dirty="0" err="1" smtClean="0">
                <a:solidFill>
                  <a:schemeClr val="tx1"/>
                </a:solidFill>
              </a:rPr>
              <a:t>eniten</a:t>
            </a:r>
            <a:r>
              <a:rPr lang="en-US" dirty="0" smtClean="0">
                <a:solidFill>
                  <a:schemeClr val="tx1"/>
                </a:solidFill>
              </a:rPr>
              <a:t> </a:t>
            </a:r>
            <a:r>
              <a:rPr lang="en-US" dirty="0" err="1" smtClean="0">
                <a:solidFill>
                  <a:schemeClr val="tx1"/>
                </a:solidFill>
              </a:rPr>
              <a:t>heränneitä</a:t>
            </a:r>
            <a:r>
              <a:rPr lang="en-US" dirty="0" smtClean="0">
                <a:solidFill>
                  <a:schemeClr val="tx1"/>
                </a:solidFill>
              </a:rPr>
              <a:t> </a:t>
            </a:r>
            <a:r>
              <a:rPr lang="en-US" dirty="0" err="1" smtClean="0">
                <a:solidFill>
                  <a:schemeClr val="tx1"/>
                </a:solidFill>
              </a:rPr>
              <a:t>tunteita</a:t>
            </a:r>
            <a:r>
              <a:rPr lang="en-US" dirty="0" smtClean="0">
                <a:solidFill>
                  <a:schemeClr val="tx1"/>
                </a:solidFill>
              </a:rPr>
              <a:t> </a:t>
            </a:r>
            <a:r>
              <a:rPr lang="en-US" dirty="0" err="1" smtClean="0">
                <a:solidFill>
                  <a:schemeClr val="tx1"/>
                </a:solidFill>
              </a:rPr>
              <a:t>olivat</a:t>
            </a:r>
            <a:r>
              <a:rPr lang="en-US" dirty="0" smtClean="0">
                <a:solidFill>
                  <a:schemeClr val="tx1"/>
                </a:solidFill>
              </a:rPr>
              <a:t> </a:t>
            </a:r>
            <a:r>
              <a:rPr lang="en-US" dirty="0" err="1" smtClean="0">
                <a:solidFill>
                  <a:schemeClr val="tx1"/>
                </a:solidFill>
              </a:rPr>
              <a:t>rentous</a:t>
            </a:r>
            <a:r>
              <a:rPr lang="en-US" dirty="0" smtClean="0">
                <a:solidFill>
                  <a:schemeClr val="tx1"/>
                </a:solidFill>
              </a:rPr>
              <a:t>, </a:t>
            </a:r>
            <a:r>
              <a:rPr lang="en-US" dirty="0" err="1" smtClean="0">
                <a:solidFill>
                  <a:schemeClr val="tx1"/>
                </a:solidFill>
              </a:rPr>
              <a:t>mielenkiinto</a:t>
            </a:r>
            <a:r>
              <a:rPr lang="en-US" dirty="0" smtClean="0">
                <a:solidFill>
                  <a:schemeClr val="tx1"/>
                </a:solidFill>
              </a:rPr>
              <a:t>, </a:t>
            </a:r>
            <a:r>
              <a:rPr lang="en-US" dirty="0" err="1" smtClean="0">
                <a:solidFill>
                  <a:schemeClr val="tx1"/>
                </a:solidFill>
              </a:rPr>
              <a:t>onni</a:t>
            </a:r>
            <a:r>
              <a:rPr lang="en-US" dirty="0" smtClean="0">
                <a:solidFill>
                  <a:schemeClr val="tx1"/>
                </a:solidFill>
              </a:rPr>
              <a:t>, </a:t>
            </a:r>
            <a:r>
              <a:rPr lang="en-US" dirty="0" err="1" smtClean="0">
                <a:solidFill>
                  <a:schemeClr val="tx1"/>
                </a:solidFill>
              </a:rPr>
              <a:t>mukavuus</a:t>
            </a:r>
            <a:r>
              <a:rPr lang="en-US" dirty="0" smtClean="0">
                <a:solidFill>
                  <a:schemeClr val="tx1"/>
                </a:solidFill>
              </a:rPr>
              <a:t> ja </a:t>
            </a:r>
            <a:r>
              <a:rPr lang="en-US" dirty="0" err="1" smtClean="0">
                <a:solidFill>
                  <a:schemeClr val="tx1"/>
                </a:solidFill>
              </a:rPr>
              <a:t>hauskuus</a:t>
            </a:r>
            <a:r>
              <a:rPr lang="en-US" dirty="0" smtClean="0">
                <a:solidFill>
                  <a:schemeClr val="tx1"/>
                </a:solidFill>
              </a:rPr>
              <a:t> </a:t>
            </a:r>
          </a:p>
          <a:p>
            <a:r>
              <a:rPr lang="en-US" dirty="0" smtClean="0">
                <a:solidFill>
                  <a:schemeClr val="tx1"/>
                </a:solidFill>
              </a:rPr>
              <a:t>VR-</a:t>
            </a:r>
            <a:r>
              <a:rPr lang="en-US" dirty="0" err="1" smtClean="0">
                <a:solidFill>
                  <a:schemeClr val="tx1"/>
                </a:solidFill>
              </a:rPr>
              <a:t>laseilla</a:t>
            </a:r>
            <a:r>
              <a:rPr lang="en-US" dirty="0" smtClean="0">
                <a:solidFill>
                  <a:schemeClr val="tx1"/>
                </a:solidFill>
              </a:rPr>
              <a:t> </a:t>
            </a:r>
            <a:r>
              <a:rPr lang="en-US" dirty="0" err="1" smtClean="0">
                <a:solidFill>
                  <a:schemeClr val="tx1"/>
                </a:solidFill>
              </a:rPr>
              <a:t>pystyi</a:t>
            </a:r>
            <a:r>
              <a:rPr lang="en-US" dirty="0" smtClean="0">
                <a:solidFill>
                  <a:schemeClr val="tx1"/>
                </a:solidFill>
              </a:rPr>
              <a:t> </a:t>
            </a:r>
            <a:r>
              <a:rPr lang="en-US" dirty="0" err="1" smtClean="0">
                <a:solidFill>
                  <a:schemeClr val="tx1"/>
                </a:solidFill>
              </a:rPr>
              <a:t>uppoutumaan</a:t>
            </a:r>
            <a:r>
              <a:rPr lang="en-US" dirty="0" smtClean="0">
                <a:solidFill>
                  <a:schemeClr val="tx1"/>
                </a:solidFill>
              </a:rPr>
              <a:t> </a:t>
            </a:r>
            <a:r>
              <a:rPr lang="en-US" dirty="0" err="1" smtClean="0">
                <a:solidFill>
                  <a:schemeClr val="tx1"/>
                </a:solidFill>
              </a:rPr>
              <a:t>syvällisemmin</a:t>
            </a:r>
            <a:r>
              <a:rPr lang="en-US" dirty="0" smtClean="0">
                <a:solidFill>
                  <a:schemeClr val="tx1"/>
                </a:solidFill>
              </a:rPr>
              <a:t> </a:t>
            </a:r>
            <a:r>
              <a:rPr lang="en-US" dirty="0" err="1" smtClean="0">
                <a:solidFill>
                  <a:schemeClr val="tx1"/>
                </a:solidFill>
              </a:rPr>
              <a:t>videoon</a:t>
            </a:r>
            <a:endParaRPr lang="en-US" dirty="0" smtClean="0">
              <a:solidFill>
                <a:schemeClr val="tx1"/>
              </a:solidFill>
            </a:endParaRPr>
          </a:p>
        </p:txBody>
      </p:sp>
    </p:spTree>
    <p:extLst>
      <p:ext uri="{BB962C8B-B14F-4D97-AF65-F5344CB8AC3E}">
        <p14:creationId xmlns:p14="http://schemas.microsoft.com/office/powerpoint/2010/main" val="61995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n numeron paikkamerkki 5"/>
          <p:cNvSpPr>
            <a:spLocks noGrp="1"/>
          </p:cNvSpPr>
          <p:nvPr>
            <p:ph type="sldNum" sz="quarter" idx="12"/>
          </p:nvPr>
        </p:nvSpPr>
        <p:spPr/>
        <p:txBody>
          <a:bodyPr/>
          <a:lstStyle/>
          <a:p>
            <a:pPr>
              <a:defRPr/>
            </a:pPr>
            <a:fld id="{A6AE68D6-3022-4724-B45D-44A0B3B7D63E}" type="slidenum">
              <a:rPr lang="fi-FI" sz="1000" smtClean="0">
                <a:latin typeface="+mn-lt"/>
              </a:rPr>
              <a:pPr>
                <a:defRPr/>
              </a:pPr>
              <a:t>14</a:t>
            </a:fld>
            <a:endParaRPr lang="fi-FI" sz="1000">
              <a:latin typeface="+mn-lt"/>
            </a:endParaRPr>
          </a:p>
        </p:txBody>
      </p:sp>
      <p:graphicFrame>
        <p:nvGraphicFramePr>
          <p:cNvPr id="2" name="Taulukko 1"/>
          <p:cNvGraphicFramePr>
            <a:graphicFrameLocks noGrp="1"/>
          </p:cNvGraphicFramePr>
          <p:nvPr>
            <p:extLst>
              <p:ext uri="{D42A27DB-BD31-4B8C-83A1-F6EECF244321}">
                <p14:modId xmlns:p14="http://schemas.microsoft.com/office/powerpoint/2010/main" val="3106364246"/>
              </p:ext>
            </p:extLst>
          </p:nvPr>
        </p:nvGraphicFramePr>
        <p:xfrm>
          <a:off x="1259632" y="265212"/>
          <a:ext cx="5904656" cy="4762297"/>
        </p:xfrm>
        <a:graphic>
          <a:graphicData uri="http://schemas.openxmlformats.org/drawingml/2006/table">
            <a:tbl>
              <a:tblPr>
                <a:tableStyleId>{9D7B26C5-4107-4FEC-AEDC-1716B250A1EF}</a:tableStyleId>
              </a:tblPr>
              <a:tblGrid>
                <a:gridCol w="2664296">
                  <a:extLst>
                    <a:ext uri="{9D8B030D-6E8A-4147-A177-3AD203B41FA5}">
                      <a16:colId xmlns:a16="http://schemas.microsoft.com/office/drawing/2014/main" val="466846916"/>
                    </a:ext>
                  </a:extLst>
                </a:gridCol>
                <a:gridCol w="950054">
                  <a:extLst>
                    <a:ext uri="{9D8B030D-6E8A-4147-A177-3AD203B41FA5}">
                      <a16:colId xmlns:a16="http://schemas.microsoft.com/office/drawing/2014/main" val="3927600505"/>
                    </a:ext>
                  </a:extLst>
                </a:gridCol>
                <a:gridCol w="484406">
                  <a:extLst>
                    <a:ext uri="{9D8B030D-6E8A-4147-A177-3AD203B41FA5}">
                      <a16:colId xmlns:a16="http://schemas.microsoft.com/office/drawing/2014/main" val="524731457"/>
                    </a:ext>
                  </a:extLst>
                </a:gridCol>
                <a:gridCol w="722360">
                  <a:extLst>
                    <a:ext uri="{9D8B030D-6E8A-4147-A177-3AD203B41FA5}">
                      <a16:colId xmlns:a16="http://schemas.microsoft.com/office/drawing/2014/main" val="1986532939"/>
                    </a:ext>
                  </a:extLst>
                </a:gridCol>
                <a:gridCol w="1083540">
                  <a:extLst>
                    <a:ext uri="{9D8B030D-6E8A-4147-A177-3AD203B41FA5}">
                      <a16:colId xmlns:a16="http://schemas.microsoft.com/office/drawing/2014/main" val="4017157378"/>
                    </a:ext>
                  </a:extLst>
                </a:gridCol>
              </a:tblGrid>
              <a:tr h="412242">
                <a:tc>
                  <a:txBody>
                    <a:bodyPr/>
                    <a:lstStyle/>
                    <a:p>
                      <a:pPr algn="just">
                        <a:lnSpc>
                          <a:spcPts val="1000"/>
                        </a:lnSpc>
                        <a:spcBef>
                          <a:spcPts val="600"/>
                        </a:spcBef>
                        <a:spcAft>
                          <a:spcPts val="0"/>
                        </a:spcAft>
                      </a:pPr>
                      <a:r>
                        <a:rPr lang="fi-FI" sz="1000" b="1" dirty="0">
                          <a:effectLst/>
                        </a:rPr>
                        <a:t> </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12700"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b="1" dirty="0" err="1" smtClean="0">
                          <a:effectLst/>
                        </a:rPr>
                        <a:t>Laite</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12700"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b="1">
                          <a:effectLst/>
                        </a:rPr>
                        <a:t>N</a:t>
                      </a:r>
                      <a:endParaRPr lang="fi-FI" sz="1000" b="1">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12700"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b="1" dirty="0" err="1" smtClean="0">
                          <a:effectLst/>
                        </a:rPr>
                        <a:t>Mediaani</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12700"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b="1" dirty="0">
                          <a:effectLst/>
                        </a:rPr>
                        <a:t>Independent Samples Mann-Whitney U test sig.</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624791"/>
                  </a:ext>
                </a:extLst>
              </a:tr>
              <a:tr h="346284">
                <a:tc>
                  <a:txBody>
                    <a:bodyPr/>
                    <a:lstStyle/>
                    <a:p>
                      <a:pPr algn="just">
                        <a:lnSpc>
                          <a:spcPts val="1000"/>
                        </a:lnSpc>
                        <a:spcBef>
                          <a:spcPts val="600"/>
                        </a:spcBef>
                        <a:spcAft>
                          <a:spcPts val="0"/>
                        </a:spcAft>
                      </a:pPr>
                      <a:r>
                        <a:rPr lang="en-GB" sz="1000" b="1" dirty="0" err="1" smtClean="0">
                          <a:effectLst/>
                        </a:rPr>
                        <a:t>Kuinka</a:t>
                      </a:r>
                      <a:r>
                        <a:rPr lang="en-GB" sz="1000" b="1" dirty="0" smtClean="0">
                          <a:effectLst/>
                        </a:rPr>
                        <a:t> </a:t>
                      </a:r>
                      <a:r>
                        <a:rPr lang="en-GB" sz="1000" b="1" dirty="0" err="1" smtClean="0">
                          <a:effectLst/>
                        </a:rPr>
                        <a:t>tunsit</a:t>
                      </a:r>
                      <a:r>
                        <a:rPr lang="en-GB" sz="1000" b="1" dirty="0" smtClean="0">
                          <a:effectLst/>
                        </a:rPr>
                        <a:t> </a:t>
                      </a:r>
                      <a:r>
                        <a:rPr lang="en-GB" sz="1000" b="1" dirty="0" err="1" smtClean="0">
                          <a:effectLst/>
                        </a:rPr>
                        <a:t>videon</a:t>
                      </a:r>
                      <a:r>
                        <a:rPr lang="en-GB" sz="1000" b="1" baseline="0" dirty="0" smtClean="0">
                          <a:effectLst/>
                        </a:rPr>
                        <a:t> </a:t>
                      </a:r>
                      <a:r>
                        <a:rPr lang="en-GB" sz="1000" b="1" baseline="0" dirty="0" err="1" smtClean="0">
                          <a:effectLst/>
                        </a:rPr>
                        <a:t>aikana</a:t>
                      </a:r>
                      <a:r>
                        <a:rPr lang="en-GB" sz="1000" b="1" baseline="0" dirty="0" smtClean="0">
                          <a:effectLst/>
                        </a:rPr>
                        <a:t> </a:t>
                      </a:r>
                      <a:r>
                        <a:rPr lang="en-GB" sz="1000" b="1" dirty="0" smtClean="0">
                          <a:effectLst/>
                        </a:rPr>
                        <a:t>(1=</a:t>
                      </a:r>
                      <a:r>
                        <a:rPr lang="en-GB" sz="1000" b="1" dirty="0" err="1" smtClean="0">
                          <a:effectLst/>
                        </a:rPr>
                        <a:t>en</a:t>
                      </a:r>
                      <a:r>
                        <a:rPr lang="en-GB" sz="1000" b="1" baseline="0" dirty="0" smtClean="0">
                          <a:effectLst/>
                        </a:rPr>
                        <a:t> </a:t>
                      </a:r>
                      <a:r>
                        <a:rPr lang="en-GB" sz="1000" b="1" baseline="0" dirty="0" err="1" smtClean="0">
                          <a:effectLst/>
                        </a:rPr>
                        <a:t>koko</a:t>
                      </a:r>
                      <a:r>
                        <a:rPr lang="en-GB" sz="1000" b="1" baseline="0" dirty="0" smtClean="0">
                          <a:effectLst/>
                        </a:rPr>
                        <a:t> </a:t>
                      </a:r>
                      <a:r>
                        <a:rPr lang="en-GB" sz="1000" b="1" baseline="0" dirty="0" err="1" smtClean="0">
                          <a:effectLst/>
                        </a:rPr>
                        <a:t>aikana</a:t>
                      </a:r>
                      <a:r>
                        <a:rPr lang="en-GB" sz="1000" b="1" dirty="0" smtClean="0">
                          <a:effectLst/>
                        </a:rPr>
                        <a:t> </a:t>
                      </a:r>
                      <a:r>
                        <a:rPr lang="en-GB" sz="1000" b="1" dirty="0">
                          <a:effectLst/>
                        </a:rPr>
                        <a:t>… 6= </a:t>
                      </a:r>
                      <a:r>
                        <a:rPr lang="en-GB" sz="1000" b="1" dirty="0" err="1" smtClean="0">
                          <a:effectLst/>
                        </a:rPr>
                        <a:t>lähes</a:t>
                      </a:r>
                      <a:r>
                        <a:rPr lang="en-GB" sz="1000" b="1" baseline="0" dirty="0" smtClean="0">
                          <a:effectLst/>
                        </a:rPr>
                        <a:t> </a:t>
                      </a:r>
                      <a:r>
                        <a:rPr lang="en-GB" sz="1000" b="1" baseline="0" dirty="0" err="1" smtClean="0">
                          <a:effectLst/>
                        </a:rPr>
                        <a:t>koko</a:t>
                      </a:r>
                      <a:r>
                        <a:rPr lang="en-GB" sz="1000" b="1" baseline="0" dirty="0" smtClean="0">
                          <a:effectLst/>
                        </a:rPr>
                        <a:t> </a:t>
                      </a:r>
                      <a:r>
                        <a:rPr lang="en-GB" sz="1000" b="1" baseline="0" dirty="0" err="1" smtClean="0">
                          <a:effectLst/>
                        </a:rPr>
                        <a:t>ajan</a:t>
                      </a:r>
                      <a:r>
                        <a:rPr lang="en-GB" sz="1000" b="1" dirty="0" smtClean="0">
                          <a:effectLst/>
                        </a:rPr>
                        <a:t>) </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a:effectLst/>
                        </a:rPr>
                        <a:t> </a:t>
                      </a:r>
                      <a:endParaRPr lang="fi-FI" sz="1000" dirty="0">
                        <a:effectLst/>
                      </a:endParaRPr>
                    </a:p>
                    <a:p>
                      <a:pPr algn="ctr">
                        <a:lnSpc>
                          <a:spcPts val="1000"/>
                        </a:lnSpc>
                        <a:spcBef>
                          <a:spcPts val="600"/>
                        </a:spcBef>
                        <a:spcAft>
                          <a:spcPts val="0"/>
                        </a:spcAft>
                      </a:pPr>
                      <a:r>
                        <a:rPr lang="en-GB" sz="1000" dirty="0">
                          <a:effectLst/>
                        </a:rPr>
                        <a:t> </a:t>
                      </a:r>
                      <a:endParaRPr lang="fi-FI" sz="1000" dirty="0">
                        <a:effectLst/>
                      </a:endParaRPr>
                    </a:p>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1155713"/>
                  </a:ext>
                </a:extLst>
              </a:tr>
              <a:tr h="247345">
                <a:tc>
                  <a:txBody>
                    <a:bodyPr/>
                    <a:lstStyle/>
                    <a:p>
                      <a:pPr algn="just">
                        <a:lnSpc>
                          <a:spcPts val="1000"/>
                        </a:lnSpc>
                        <a:spcBef>
                          <a:spcPts val="600"/>
                        </a:spcBef>
                        <a:spcAft>
                          <a:spcPts val="0"/>
                        </a:spcAft>
                      </a:pPr>
                      <a:r>
                        <a:rPr lang="en-GB" sz="1000" dirty="0" err="1" smtClean="0">
                          <a:effectLst/>
                        </a:rPr>
                        <a:t>Tunsin</a:t>
                      </a:r>
                      <a:r>
                        <a:rPr lang="en-GB" sz="1000" dirty="0" smtClean="0">
                          <a:effectLst/>
                        </a:rPr>
                        <a:t> </a:t>
                      </a:r>
                      <a:r>
                        <a:rPr lang="en-GB" sz="1000" dirty="0" err="1" smtClean="0">
                          <a:effectLst/>
                        </a:rPr>
                        <a:t>olevani</a:t>
                      </a:r>
                      <a:r>
                        <a:rPr lang="en-GB" sz="1000" baseline="0" dirty="0" smtClean="0">
                          <a:effectLst/>
                        </a:rPr>
                        <a:t> </a:t>
                      </a:r>
                      <a:r>
                        <a:rPr lang="en-GB" sz="1000" baseline="0" dirty="0" err="1" smtClean="0">
                          <a:effectLst/>
                        </a:rPr>
                        <a:t>keskellä</a:t>
                      </a:r>
                      <a:r>
                        <a:rPr lang="en-GB" sz="1000" baseline="0" dirty="0" smtClean="0">
                          <a:effectLst/>
                        </a:rPr>
                        <a:t> </a:t>
                      </a:r>
                      <a:r>
                        <a:rPr lang="en-GB" sz="1000" baseline="0" dirty="0" err="1" smtClean="0">
                          <a:effectLst/>
                        </a:rPr>
                        <a:t>toimintaa</a:t>
                      </a:r>
                      <a:r>
                        <a:rPr lang="en-GB" sz="1000" baseline="0" dirty="0" smtClean="0">
                          <a:effectLst/>
                        </a:rPr>
                        <a:t> </a:t>
                      </a:r>
                      <a:r>
                        <a:rPr lang="en-GB" sz="1000" baseline="0" dirty="0" err="1" smtClean="0">
                          <a:effectLst/>
                        </a:rPr>
                        <a:t>ennemmin</a:t>
                      </a:r>
                      <a:r>
                        <a:rPr lang="en-GB" sz="1000" baseline="0" dirty="0" smtClean="0">
                          <a:effectLst/>
                        </a:rPr>
                        <a:t> </a:t>
                      </a:r>
                      <a:r>
                        <a:rPr lang="en-GB" sz="1000" baseline="0" dirty="0" err="1" smtClean="0">
                          <a:effectLst/>
                        </a:rPr>
                        <a:t>kuin</a:t>
                      </a:r>
                      <a:r>
                        <a:rPr lang="en-GB" sz="1000" baseline="0" dirty="0" smtClean="0">
                          <a:effectLst/>
                        </a:rPr>
                        <a:t> vain </a:t>
                      </a:r>
                      <a:r>
                        <a:rPr lang="en-GB" sz="1000" baseline="0" dirty="0" err="1" smtClean="0">
                          <a:effectLst/>
                        </a:rPr>
                        <a:t>vierestä</a:t>
                      </a:r>
                      <a:r>
                        <a:rPr lang="en-GB" sz="1000" baseline="0" dirty="0" smtClean="0">
                          <a:effectLst/>
                        </a:rPr>
                        <a:t> </a:t>
                      </a:r>
                      <a:r>
                        <a:rPr lang="en-GB" sz="1000" baseline="0" dirty="0" err="1" smtClean="0">
                          <a:effectLst/>
                        </a:rPr>
                        <a:t>seuraajana</a:t>
                      </a:r>
                      <a:endParaRPr lang="en-GB" sz="1000" dirty="0" smtClean="0">
                        <a:effectLst/>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smtClean="0">
                          <a:effectLst/>
                        </a:rPr>
                        <a:t>VR-</a:t>
                      </a:r>
                      <a:r>
                        <a:rPr lang="en-GB" sz="1000" dirty="0" err="1" smtClean="0">
                          <a:effectLst/>
                        </a:rPr>
                        <a:t>lasit</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a:effectLst/>
                        </a:rPr>
                        <a:t>114</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a:effectLst/>
                        </a:rPr>
                        <a:t>4</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a:effectLst/>
                        </a:rPr>
                        <a:t>0.072</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71827281"/>
                  </a:ext>
                </a:extLst>
              </a:tr>
              <a:tr h="93579">
                <a:tc>
                  <a:txBody>
                    <a:bodyPr/>
                    <a:lstStyle/>
                    <a:p>
                      <a:pPr algn="just">
                        <a:lnSpc>
                          <a:spcPts val="1000"/>
                        </a:lnSpc>
                        <a:spcBef>
                          <a:spcPts val="600"/>
                        </a:spcBef>
                        <a:spcAft>
                          <a:spcPts val="0"/>
                        </a:spcAft>
                      </a:pPr>
                      <a:r>
                        <a:rPr lang="en-GB"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107</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744650"/>
                  </a:ext>
                </a:extLst>
              </a:tr>
              <a:tr h="164897">
                <a:tc>
                  <a:txBody>
                    <a:bodyPr/>
                    <a:lstStyle/>
                    <a:p>
                      <a:pPr algn="just">
                        <a:lnSpc>
                          <a:spcPts val="1000"/>
                        </a:lnSpc>
                        <a:spcBef>
                          <a:spcPts val="600"/>
                        </a:spcBef>
                        <a:spcAft>
                          <a:spcPts val="0"/>
                        </a:spcAft>
                      </a:pPr>
                      <a:r>
                        <a:rPr lang="en-GB" sz="1000" dirty="0" err="1" smtClean="0">
                          <a:effectLst/>
                        </a:rPr>
                        <a:t>Tunsin</a:t>
                      </a:r>
                      <a:r>
                        <a:rPr lang="en-GB" sz="1000" dirty="0" smtClean="0">
                          <a:effectLst/>
                        </a:rPr>
                        <a:t> </a:t>
                      </a:r>
                      <a:r>
                        <a:rPr lang="en-GB" sz="1000" dirty="0" err="1" smtClean="0">
                          <a:effectLst/>
                        </a:rPr>
                        <a:t>olevani</a:t>
                      </a:r>
                      <a:r>
                        <a:rPr lang="en-GB" sz="1000" dirty="0" smtClean="0">
                          <a:effectLst/>
                        </a:rPr>
                        <a:t> </a:t>
                      </a:r>
                      <a:r>
                        <a:rPr lang="en-GB" sz="1000" dirty="0" err="1" smtClean="0">
                          <a:effectLst/>
                        </a:rPr>
                        <a:t>paikanpäällä</a:t>
                      </a:r>
                      <a:r>
                        <a:rPr lang="en-GB" sz="1000" dirty="0" smtClean="0">
                          <a:effectLst/>
                        </a:rPr>
                        <a:t> </a:t>
                      </a:r>
                      <a:r>
                        <a:rPr lang="en-GB" sz="1000" dirty="0" err="1" smtClean="0">
                          <a:effectLst/>
                        </a:rPr>
                        <a:t>videon</a:t>
                      </a:r>
                      <a:r>
                        <a:rPr lang="en-GB" sz="1000" dirty="0" smtClean="0">
                          <a:effectLst/>
                        </a:rPr>
                        <a:t> </a:t>
                      </a:r>
                      <a:r>
                        <a:rPr lang="en-GB" sz="1000" dirty="0" err="1" smtClean="0">
                          <a:effectLst/>
                        </a:rPr>
                        <a:t>ympäristössä</a:t>
                      </a:r>
                      <a:endParaRPr lang="en-GB" sz="1000" dirty="0" smtClean="0">
                        <a:effectLst/>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smtClean="0">
                          <a:effectLst/>
                        </a:rPr>
                        <a:t>VR-</a:t>
                      </a:r>
                      <a:r>
                        <a:rPr lang="en-GB" sz="1000" dirty="0" err="1" smtClean="0">
                          <a:effectLst/>
                        </a:rPr>
                        <a:t>lasit</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114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0.242</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59006685"/>
                  </a:ext>
                </a:extLst>
              </a:tr>
              <a:tr h="93579">
                <a:tc>
                  <a:txBody>
                    <a:bodyPr/>
                    <a:lstStyle/>
                    <a:p>
                      <a:pPr algn="just">
                        <a:lnSpc>
                          <a:spcPts val="1000"/>
                        </a:lnSpc>
                        <a:spcBef>
                          <a:spcPts val="600"/>
                        </a:spcBef>
                        <a:spcAft>
                          <a:spcPts val="0"/>
                        </a:spcAft>
                      </a:pPr>
                      <a:r>
                        <a:rPr lang="en-AU"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107</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3865590"/>
                  </a:ext>
                </a:extLst>
              </a:tr>
              <a:tr h="93579">
                <a:tc>
                  <a:txBody>
                    <a:bodyPr/>
                    <a:lstStyle/>
                    <a:p>
                      <a:pPr algn="just">
                        <a:lnSpc>
                          <a:spcPts val="1000"/>
                        </a:lnSpc>
                        <a:spcBef>
                          <a:spcPts val="600"/>
                        </a:spcBef>
                        <a:spcAft>
                          <a:spcPts val="0"/>
                        </a:spcAft>
                      </a:pPr>
                      <a:r>
                        <a:rPr lang="en-GB" sz="1000" b="1" dirty="0" err="1" smtClean="0">
                          <a:effectLst/>
                        </a:rPr>
                        <a:t>Keskityin</a:t>
                      </a:r>
                      <a:r>
                        <a:rPr lang="en-GB" sz="1000" b="1" dirty="0" smtClean="0">
                          <a:effectLst/>
                        </a:rPr>
                        <a:t> </a:t>
                      </a:r>
                      <a:r>
                        <a:rPr lang="en-GB" sz="1000" b="1" dirty="0" err="1" smtClean="0">
                          <a:effectLst/>
                        </a:rPr>
                        <a:t>täysin</a:t>
                      </a:r>
                      <a:r>
                        <a:rPr lang="en-GB" sz="1000" b="1" baseline="0" dirty="0" smtClean="0">
                          <a:effectLst/>
                        </a:rPr>
                        <a:t> </a:t>
                      </a:r>
                      <a:r>
                        <a:rPr lang="en-GB" sz="1000" b="1" baseline="0" dirty="0" err="1" smtClean="0">
                          <a:effectLst/>
                        </a:rPr>
                        <a:t>videoon</a:t>
                      </a:r>
                      <a:endParaRPr lang="en-GB" sz="1000" b="1" dirty="0" smtClean="0">
                        <a:effectLst/>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smtClean="0">
                          <a:effectLst/>
                        </a:rPr>
                        <a:t>VR-</a:t>
                      </a:r>
                      <a:r>
                        <a:rPr lang="en-GB" sz="1000" b="1" dirty="0" err="1" smtClean="0">
                          <a:effectLst/>
                        </a:rPr>
                        <a:t>lasit</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114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5</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smtClean="0">
                          <a:effectLst/>
                        </a:rPr>
                        <a:t>0.013</a:t>
                      </a: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952117887"/>
                  </a:ext>
                </a:extLst>
              </a:tr>
              <a:tr h="93579">
                <a:tc>
                  <a:txBody>
                    <a:bodyPr/>
                    <a:lstStyle/>
                    <a:p>
                      <a:pPr algn="just">
                        <a:lnSpc>
                          <a:spcPts val="1000"/>
                        </a:lnSpc>
                        <a:spcBef>
                          <a:spcPts val="600"/>
                        </a:spcBef>
                        <a:spcAft>
                          <a:spcPts val="0"/>
                        </a:spcAft>
                      </a:pPr>
                      <a:r>
                        <a:rPr lang="en-AU"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a:effectLst/>
                        </a:rPr>
                        <a:t>107</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a:effectLst/>
                        </a:rPr>
                        <a:t>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smtClean="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47324256"/>
                  </a:ext>
                </a:extLst>
              </a:tr>
              <a:tr h="164897">
                <a:tc>
                  <a:txBody>
                    <a:bodyPr/>
                    <a:lstStyle/>
                    <a:p>
                      <a:pPr algn="just">
                        <a:lnSpc>
                          <a:spcPts val="1000"/>
                        </a:lnSpc>
                        <a:spcBef>
                          <a:spcPts val="600"/>
                        </a:spcBef>
                        <a:spcAft>
                          <a:spcPts val="0"/>
                        </a:spcAft>
                      </a:pPr>
                      <a:r>
                        <a:rPr lang="en-GB" sz="1000" b="1" dirty="0" err="1" smtClean="0">
                          <a:effectLst/>
                        </a:rPr>
                        <a:t>Häiriinnyin</a:t>
                      </a:r>
                      <a:r>
                        <a:rPr lang="en-GB" sz="1000" b="1" dirty="0" smtClean="0">
                          <a:effectLst/>
                        </a:rPr>
                        <a:t> </a:t>
                      </a:r>
                      <a:r>
                        <a:rPr lang="en-GB" sz="1000" b="1" dirty="0" err="1" smtClean="0">
                          <a:effectLst/>
                        </a:rPr>
                        <a:t>muista</a:t>
                      </a:r>
                      <a:r>
                        <a:rPr lang="en-GB" sz="1000" b="1" dirty="0" smtClean="0">
                          <a:effectLst/>
                        </a:rPr>
                        <a:t> </a:t>
                      </a:r>
                      <a:r>
                        <a:rPr lang="en-GB" sz="1000" b="1" dirty="0" err="1" smtClean="0">
                          <a:effectLst/>
                        </a:rPr>
                        <a:t>asioista</a:t>
                      </a:r>
                      <a:r>
                        <a:rPr lang="en-GB" sz="1000" b="1" baseline="0" dirty="0" smtClean="0">
                          <a:effectLst/>
                        </a:rPr>
                        <a:t> </a:t>
                      </a:r>
                      <a:r>
                        <a:rPr lang="en-GB" sz="1000" b="1" baseline="0" dirty="0" err="1" smtClean="0">
                          <a:effectLst/>
                        </a:rPr>
                        <a:t>videota</a:t>
                      </a:r>
                      <a:r>
                        <a:rPr lang="en-GB" sz="1000" b="1" baseline="0" dirty="0" smtClean="0">
                          <a:effectLst/>
                        </a:rPr>
                        <a:t> </a:t>
                      </a:r>
                      <a:r>
                        <a:rPr lang="en-GB" sz="1000" b="1" baseline="0" dirty="0" err="1" smtClean="0">
                          <a:effectLst/>
                        </a:rPr>
                        <a:t>katsoessani</a:t>
                      </a:r>
                      <a:endParaRPr lang="en-GB" sz="1000" b="1" dirty="0" smtClean="0">
                        <a:effectLst/>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dirty="0" smtClean="0">
                          <a:effectLst/>
                        </a:rPr>
                        <a:t>VR-</a:t>
                      </a:r>
                      <a:r>
                        <a:rPr lang="en-GB" sz="1000" dirty="0" err="1" smtClean="0">
                          <a:effectLst/>
                        </a:rPr>
                        <a:t>lasit</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114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2</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a:effectLst/>
                        </a:rPr>
                        <a:t>0.025</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3472060506"/>
                  </a:ext>
                </a:extLst>
              </a:tr>
              <a:tr h="93579">
                <a:tc>
                  <a:txBody>
                    <a:bodyPr/>
                    <a:lstStyle/>
                    <a:p>
                      <a:pPr algn="just">
                        <a:lnSpc>
                          <a:spcPts val="1000"/>
                        </a:lnSpc>
                        <a:spcBef>
                          <a:spcPts val="600"/>
                        </a:spcBef>
                        <a:spcAft>
                          <a:spcPts val="0"/>
                        </a:spcAft>
                      </a:pPr>
                      <a:r>
                        <a:rPr lang="en-AU"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b="1" dirty="0" smtClean="0">
                          <a:effectLst/>
                        </a:rPr>
                        <a:t>iPad</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a:effectLst/>
                        </a:rPr>
                        <a:t>107</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a:effectLst/>
                        </a:rPr>
                        <a:t>2</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1275987"/>
                  </a:ext>
                </a:extLst>
              </a:tr>
              <a:tr h="247345">
                <a:tc>
                  <a:txBody>
                    <a:bodyPr/>
                    <a:lstStyle/>
                    <a:p>
                      <a:pPr algn="just">
                        <a:lnSpc>
                          <a:spcPts val="1000"/>
                        </a:lnSpc>
                        <a:spcBef>
                          <a:spcPts val="600"/>
                        </a:spcBef>
                        <a:spcAft>
                          <a:spcPts val="0"/>
                        </a:spcAft>
                      </a:pPr>
                      <a:r>
                        <a:rPr lang="en-GB" sz="1000" b="1" dirty="0" err="1" smtClean="0">
                          <a:effectLst/>
                        </a:rPr>
                        <a:t>Videoympäristöstä</a:t>
                      </a:r>
                      <a:r>
                        <a:rPr lang="en-GB" sz="1000" b="1" baseline="0" dirty="0" smtClean="0">
                          <a:effectLst/>
                        </a:rPr>
                        <a:t> </a:t>
                      </a:r>
                      <a:r>
                        <a:rPr lang="en-GB" sz="1000" b="1" baseline="0" dirty="0" err="1" smtClean="0">
                          <a:effectLst/>
                        </a:rPr>
                        <a:t>tuli</a:t>
                      </a:r>
                      <a:r>
                        <a:rPr lang="en-GB" sz="1000" b="1" baseline="0" dirty="0" smtClean="0">
                          <a:effectLst/>
                        </a:rPr>
                        <a:t> </a:t>
                      </a:r>
                      <a:r>
                        <a:rPr lang="en-GB" sz="1000" b="1" baseline="0" dirty="0" err="1" smtClean="0">
                          <a:effectLst/>
                        </a:rPr>
                        <a:t>todellisuus</a:t>
                      </a:r>
                      <a:r>
                        <a:rPr lang="en-GB" sz="1000" b="1" baseline="0" dirty="0" smtClean="0">
                          <a:effectLst/>
                        </a:rPr>
                        <a:t> </a:t>
                      </a:r>
                      <a:r>
                        <a:rPr lang="en-GB" sz="1000" b="1" baseline="0" dirty="0" err="1" smtClean="0">
                          <a:effectLst/>
                        </a:rPr>
                        <a:t>minulle</a:t>
                      </a:r>
                      <a:r>
                        <a:rPr lang="en-GB" sz="1000" b="1" baseline="0" dirty="0" smtClean="0">
                          <a:effectLst/>
                        </a:rPr>
                        <a:t> </a:t>
                      </a:r>
                      <a:r>
                        <a:rPr lang="en-GB" sz="1000" b="1" baseline="0" dirty="0" err="1" smtClean="0">
                          <a:effectLst/>
                        </a:rPr>
                        <a:t>ja</a:t>
                      </a:r>
                      <a:r>
                        <a:rPr lang="en-GB" sz="1000" b="1" baseline="0" dirty="0" smtClean="0">
                          <a:effectLst/>
                        </a:rPr>
                        <a:t> </a:t>
                      </a:r>
                      <a:r>
                        <a:rPr lang="en-GB" sz="1000" b="1" baseline="0" dirty="0" err="1" smtClean="0">
                          <a:effectLst/>
                        </a:rPr>
                        <a:t>unohdin</a:t>
                      </a:r>
                      <a:r>
                        <a:rPr lang="en-GB" sz="1000" b="1" baseline="0" dirty="0" smtClean="0">
                          <a:effectLst/>
                        </a:rPr>
                        <a:t> </a:t>
                      </a:r>
                      <a:r>
                        <a:rPr lang="en-GB" sz="1000" b="1" baseline="0" dirty="0" err="1" smtClean="0">
                          <a:effectLst/>
                        </a:rPr>
                        <a:t>oikean</a:t>
                      </a:r>
                      <a:r>
                        <a:rPr lang="en-GB" sz="1000" b="1" baseline="0" dirty="0" smtClean="0">
                          <a:effectLst/>
                        </a:rPr>
                        <a:t> mailman </a:t>
                      </a:r>
                      <a:r>
                        <a:rPr lang="en-GB" sz="1000" b="1" baseline="0" dirty="0" err="1" smtClean="0">
                          <a:effectLst/>
                        </a:rPr>
                        <a:t>ympärilläni</a:t>
                      </a:r>
                      <a:endParaRPr lang="en-GB" sz="1000" b="1" dirty="0" smtClean="0">
                        <a:effectLst/>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smtClean="0">
                          <a:effectLst/>
                        </a:rPr>
                        <a:t>VR-</a:t>
                      </a:r>
                      <a:r>
                        <a:rPr lang="en-GB" sz="1000" b="1" dirty="0" err="1" smtClean="0">
                          <a:effectLst/>
                        </a:rPr>
                        <a:t>lasit</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114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3.5</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a:effectLst/>
                        </a:rPr>
                        <a:t>0.021</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698484299"/>
                  </a:ext>
                </a:extLst>
              </a:tr>
              <a:tr h="93579">
                <a:tc>
                  <a:txBody>
                    <a:bodyPr/>
                    <a:lstStyle/>
                    <a:p>
                      <a:pPr algn="just">
                        <a:lnSpc>
                          <a:spcPts val="1000"/>
                        </a:lnSpc>
                        <a:spcBef>
                          <a:spcPts val="600"/>
                        </a:spcBef>
                        <a:spcAft>
                          <a:spcPts val="0"/>
                        </a:spcAft>
                      </a:pPr>
                      <a:r>
                        <a:rPr lang="en-GB"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a:effectLst/>
                        </a:rPr>
                        <a:t>107</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a:effectLst/>
                        </a:rPr>
                        <a:t>3</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90254682"/>
                  </a:ext>
                </a:extLst>
              </a:tr>
              <a:tr h="164897">
                <a:tc>
                  <a:txBody>
                    <a:bodyPr/>
                    <a:lstStyle/>
                    <a:p>
                      <a:pPr algn="just">
                        <a:lnSpc>
                          <a:spcPts val="1000"/>
                        </a:lnSpc>
                        <a:spcBef>
                          <a:spcPts val="600"/>
                        </a:spcBef>
                        <a:spcAft>
                          <a:spcPts val="0"/>
                        </a:spcAft>
                      </a:pPr>
                      <a:r>
                        <a:rPr lang="en-GB" sz="1000" dirty="0" err="1" smtClean="0">
                          <a:effectLst/>
                        </a:rPr>
                        <a:t>Tunsin</a:t>
                      </a:r>
                      <a:r>
                        <a:rPr lang="en-GB" sz="1000" dirty="0" smtClean="0">
                          <a:effectLst/>
                        </a:rPr>
                        <a:t> </a:t>
                      </a:r>
                      <a:r>
                        <a:rPr lang="en-GB" sz="1000" dirty="0" err="1" smtClean="0">
                          <a:effectLst/>
                        </a:rPr>
                        <a:t>tunnesidosta</a:t>
                      </a:r>
                      <a:r>
                        <a:rPr lang="en-GB" sz="1000" dirty="0" smtClean="0">
                          <a:effectLst/>
                        </a:rPr>
                        <a:t> </a:t>
                      </a:r>
                      <a:r>
                        <a:rPr lang="en-GB" sz="1000" dirty="0" err="1" smtClean="0">
                          <a:effectLst/>
                        </a:rPr>
                        <a:t>videoon</a:t>
                      </a:r>
                      <a:endParaRPr lang="en-GB" sz="1000" dirty="0" smtClean="0">
                        <a:effectLst/>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smtClean="0">
                          <a:effectLst/>
                        </a:rPr>
                        <a:t>VR-</a:t>
                      </a:r>
                      <a:r>
                        <a:rPr lang="en-GB" sz="1000" dirty="0" err="1" smtClean="0">
                          <a:effectLst/>
                        </a:rPr>
                        <a:t>lasit</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114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3</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0.700</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99172351"/>
                  </a:ext>
                </a:extLst>
              </a:tr>
              <a:tr h="93579">
                <a:tc>
                  <a:txBody>
                    <a:bodyPr/>
                    <a:lstStyle/>
                    <a:p>
                      <a:pPr algn="just">
                        <a:lnSpc>
                          <a:spcPts val="1000"/>
                        </a:lnSpc>
                        <a:spcBef>
                          <a:spcPts val="600"/>
                        </a:spcBef>
                        <a:spcAft>
                          <a:spcPts val="0"/>
                        </a:spcAft>
                      </a:pPr>
                      <a:r>
                        <a:rPr lang="en-AU"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107</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3</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084412"/>
                  </a:ext>
                </a:extLst>
              </a:tr>
              <a:tr h="93579">
                <a:tc>
                  <a:txBody>
                    <a:bodyPr/>
                    <a:lstStyle/>
                    <a:p>
                      <a:pPr algn="just">
                        <a:lnSpc>
                          <a:spcPts val="1000"/>
                        </a:lnSpc>
                        <a:spcBef>
                          <a:spcPts val="600"/>
                        </a:spcBef>
                        <a:spcAft>
                          <a:spcPts val="0"/>
                        </a:spcAft>
                      </a:pPr>
                      <a:r>
                        <a:rPr lang="en-GB" sz="1000" b="1" dirty="0" err="1" smtClean="0">
                          <a:effectLst/>
                        </a:rPr>
                        <a:t>Nautin</a:t>
                      </a:r>
                      <a:r>
                        <a:rPr lang="en-GB" sz="1000" b="1" dirty="0" smtClean="0">
                          <a:effectLst/>
                        </a:rPr>
                        <a:t> </a:t>
                      </a:r>
                      <a:r>
                        <a:rPr lang="en-GB" sz="1000" b="1" dirty="0" err="1" smtClean="0">
                          <a:effectLst/>
                        </a:rPr>
                        <a:t>videon</a:t>
                      </a:r>
                      <a:r>
                        <a:rPr lang="en-GB" sz="1000" b="1" dirty="0" smtClean="0">
                          <a:effectLst/>
                        </a:rPr>
                        <a:t> </a:t>
                      </a:r>
                      <a:r>
                        <a:rPr lang="en-GB" sz="1000" b="1" dirty="0" err="1" smtClean="0">
                          <a:effectLst/>
                        </a:rPr>
                        <a:t>katselusta</a:t>
                      </a:r>
                      <a:endParaRPr lang="en-GB" sz="1000" b="1" dirty="0" smtClean="0">
                        <a:effectLst/>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smtClean="0">
                          <a:effectLst/>
                        </a:rPr>
                        <a:t>VR-</a:t>
                      </a:r>
                      <a:r>
                        <a:rPr lang="en-GB" sz="1000" b="1" dirty="0" err="1" smtClean="0">
                          <a:effectLst/>
                        </a:rPr>
                        <a:t>lasit</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dirty="0">
                          <a:effectLst/>
                        </a:rPr>
                        <a:t>114</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dirty="0">
                          <a:effectLst/>
                        </a:rPr>
                        <a:t>5</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a:effectLst/>
                        </a:rPr>
                        <a:t>0.022</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707114006"/>
                  </a:ext>
                </a:extLst>
              </a:tr>
              <a:tr h="93579">
                <a:tc>
                  <a:txBody>
                    <a:bodyPr/>
                    <a:lstStyle/>
                    <a:p>
                      <a:pPr algn="just">
                        <a:lnSpc>
                          <a:spcPts val="1000"/>
                        </a:lnSpc>
                        <a:spcBef>
                          <a:spcPts val="600"/>
                        </a:spcBef>
                        <a:spcAft>
                          <a:spcPts val="0"/>
                        </a:spcAft>
                      </a:pPr>
                      <a:r>
                        <a:rPr lang="en-AU"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a:effectLst/>
                        </a:rPr>
                        <a:t>107</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a:effectLst/>
                        </a:rPr>
                        <a:t>5</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4396036"/>
                  </a:ext>
                </a:extLst>
              </a:tr>
              <a:tr h="164897">
                <a:tc>
                  <a:txBody>
                    <a:bodyPr/>
                    <a:lstStyle/>
                    <a:p>
                      <a:pPr algn="just">
                        <a:lnSpc>
                          <a:spcPts val="1000"/>
                        </a:lnSpc>
                        <a:spcBef>
                          <a:spcPts val="600"/>
                        </a:spcBef>
                        <a:spcAft>
                          <a:spcPts val="0"/>
                        </a:spcAft>
                      </a:pPr>
                      <a:r>
                        <a:rPr lang="en-GB" sz="1000" dirty="0" err="1" smtClean="0">
                          <a:effectLst/>
                        </a:rPr>
                        <a:t>Tunsin</a:t>
                      </a:r>
                      <a:r>
                        <a:rPr lang="en-GB" sz="1000" dirty="0" smtClean="0">
                          <a:effectLst/>
                        </a:rPr>
                        <a:t> </a:t>
                      </a:r>
                      <a:r>
                        <a:rPr lang="en-GB" sz="1000" dirty="0" err="1" smtClean="0">
                          <a:effectLst/>
                        </a:rPr>
                        <a:t>olevani</a:t>
                      </a:r>
                      <a:r>
                        <a:rPr lang="en-GB" sz="1000" dirty="0" smtClean="0">
                          <a:effectLst/>
                        </a:rPr>
                        <a:t> </a:t>
                      </a:r>
                      <a:r>
                        <a:rPr lang="en-GB" sz="1000" dirty="0" err="1" smtClean="0">
                          <a:effectLst/>
                        </a:rPr>
                        <a:t>oikeassa</a:t>
                      </a:r>
                      <a:r>
                        <a:rPr lang="en-GB" sz="1000" dirty="0" smtClean="0">
                          <a:effectLst/>
                        </a:rPr>
                        <a:t> </a:t>
                      </a:r>
                      <a:r>
                        <a:rPr lang="en-GB" sz="1000" dirty="0" err="1" smtClean="0">
                          <a:effectLst/>
                        </a:rPr>
                        <a:t>maailmassa</a:t>
                      </a:r>
                      <a:r>
                        <a:rPr lang="en-GB" sz="1000" dirty="0" smtClean="0">
                          <a:effectLst/>
                        </a:rPr>
                        <a:t> </a:t>
                      </a:r>
                      <a:r>
                        <a:rPr lang="en-GB" sz="1000" dirty="0" err="1" smtClean="0">
                          <a:effectLst/>
                        </a:rPr>
                        <a:t>videota</a:t>
                      </a:r>
                      <a:r>
                        <a:rPr lang="en-GB" sz="1000" dirty="0" smtClean="0">
                          <a:effectLst/>
                        </a:rPr>
                        <a:t> </a:t>
                      </a:r>
                      <a:r>
                        <a:rPr lang="en-GB" sz="1000" dirty="0" err="1" smtClean="0">
                          <a:effectLst/>
                        </a:rPr>
                        <a:t>katsoessani</a:t>
                      </a:r>
                      <a:endParaRPr lang="en-GB" sz="1000" dirty="0" smtClean="0">
                        <a:effectLst/>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smtClean="0">
                          <a:effectLst/>
                        </a:rPr>
                        <a:t>VR-</a:t>
                      </a:r>
                      <a:r>
                        <a:rPr lang="en-GB" sz="1000" dirty="0" err="1" smtClean="0">
                          <a:effectLst/>
                        </a:rPr>
                        <a:t>lasit</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a:effectLst/>
                        </a:rPr>
                        <a:t>114</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a:effectLst/>
                        </a:rPr>
                        <a:t>0.238</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53394128"/>
                  </a:ext>
                </a:extLst>
              </a:tr>
              <a:tr h="93579">
                <a:tc>
                  <a:txBody>
                    <a:bodyPr/>
                    <a:lstStyle/>
                    <a:p>
                      <a:pPr algn="just">
                        <a:lnSpc>
                          <a:spcPts val="1000"/>
                        </a:lnSpc>
                        <a:spcBef>
                          <a:spcPts val="600"/>
                        </a:spcBef>
                        <a:spcAft>
                          <a:spcPts val="0"/>
                        </a:spcAft>
                      </a:pPr>
                      <a:r>
                        <a:rPr lang="en-AU"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107</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188249"/>
                  </a:ext>
                </a:extLst>
              </a:tr>
              <a:tr h="93579">
                <a:tc>
                  <a:txBody>
                    <a:bodyPr/>
                    <a:lstStyle/>
                    <a:p>
                      <a:pPr algn="just">
                        <a:lnSpc>
                          <a:spcPts val="1000"/>
                        </a:lnSpc>
                        <a:spcBef>
                          <a:spcPts val="600"/>
                        </a:spcBef>
                        <a:spcAft>
                          <a:spcPts val="0"/>
                        </a:spcAft>
                      </a:pPr>
                      <a:r>
                        <a:rPr lang="en-GB" sz="1000" dirty="0" smtClean="0">
                          <a:effectLst/>
                        </a:rPr>
                        <a:t>Olin </a:t>
                      </a:r>
                      <a:r>
                        <a:rPr lang="en-GB" sz="1000" dirty="0" err="1" smtClean="0">
                          <a:effectLst/>
                        </a:rPr>
                        <a:t>tietoinen</a:t>
                      </a:r>
                      <a:r>
                        <a:rPr lang="en-GB" sz="1000" dirty="0" smtClean="0">
                          <a:effectLst/>
                        </a:rPr>
                        <a:t> </a:t>
                      </a:r>
                      <a:r>
                        <a:rPr lang="en-GB" sz="1000" dirty="0" err="1" smtClean="0">
                          <a:effectLst/>
                        </a:rPr>
                        <a:t>ympäristöstäni</a:t>
                      </a:r>
                      <a:endParaRPr lang="en-GB" sz="1000" dirty="0" smtClean="0">
                        <a:effectLst/>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dirty="0" smtClean="0">
                          <a:effectLst/>
                        </a:rPr>
                        <a:t>VR-</a:t>
                      </a:r>
                      <a:r>
                        <a:rPr lang="en-GB" sz="1000" dirty="0" err="1" smtClean="0">
                          <a:effectLst/>
                        </a:rPr>
                        <a:t>lasit</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114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tc>
                  <a:txBody>
                    <a:bodyPr/>
                    <a:lstStyle/>
                    <a:p>
                      <a:pPr algn="ctr">
                        <a:lnSpc>
                          <a:spcPts val="1000"/>
                        </a:lnSpc>
                        <a:spcBef>
                          <a:spcPts val="600"/>
                        </a:spcBef>
                        <a:spcAft>
                          <a:spcPts val="0"/>
                        </a:spcAft>
                      </a:pPr>
                      <a:r>
                        <a:rPr lang="en-GB" sz="1000">
                          <a:effectLst/>
                        </a:rPr>
                        <a:t>0.059</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12025457"/>
                  </a:ext>
                </a:extLst>
              </a:tr>
              <a:tr h="93579">
                <a:tc>
                  <a:txBody>
                    <a:bodyPr/>
                    <a:lstStyle/>
                    <a:p>
                      <a:pPr algn="just">
                        <a:lnSpc>
                          <a:spcPts val="1000"/>
                        </a:lnSpc>
                        <a:spcBef>
                          <a:spcPts val="600"/>
                        </a:spcBef>
                        <a:spcAft>
                          <a:spcPts val="0"/>
                        </a:spcAft>
                      </a:pPr>
                      <a:r>
                        <a:rPr lang="en-AU"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107</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a:effectLst/>
                        </a:rPr>
                        <a:t>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6233716"/>
                  </a:ext>
                </a:extLst>
              </a:tr>
              <a:tr h="93579">
                <a:tc>
                  <a:txBody>
                    <a:bodyPr/>
                    <a:lstStyle/>
                    <a:p>
                      <a:pPr algn="just">
                        <a:lnSpc>
                          <a:spcPts val="1000"/>
                        </a:lnSpc>
                        <a:spcBef>
                          <a:spcPts val="600"/>
                        </a:spcBef>
                        <a:spcAft>
                          <a:spcPts val="0"/>
                        </a:spcAft>
                      </a:pPr>
                      <a:r>
                        <a:rPr lang="en-GB" sz="1000" b="1" dirty="0" err="1" smtClean="0">
                          <a:effectLst/>
                        </a:rPr>
                        <a:t>Tunsin</a:t>
                      </a:r>
                      <a:r>
                        <a:rPr lang="en-GB" sz="1000" b="1" dirty="0" smtClean="0">
                          <a:effectLst/>
                        </a:rPr>
                        <a:t> </a:t>
                      </a:r>
                      <a:r>
                        <a:rPr lang="en-GB" sz="1000" b="1" dirty="0" err="1" smtClean="0">
                          <a:effectLst/>
                        </a:rPr>
                        <a:t>olevani</a:t>
                      </a:r>
                      <a:r>
                        <a:rPr lang="en-GB" sz="1000" b="1" dirty="0" smtClean="0">
                          <a:effectLst/>
                        </a:rPr>
                        <a:t> </a:t>
                      </a:r>
                      <a:r>
                        <a:rPr lang="en-GB" sz="1000" b="1" dirty="0" err="1" smtClean="0">
                          <a:effectLst/>
                        </a:rPr>
                        <a:t>irrallaan</a:t>
                      </a:r>
                      <a:r>
                        <a:rPr lang="en-GB" sz="1000" b="1" dirty="0" smtClean="0">
                          <a:effectLst/>
                        </a:rPr>
                        <a:t>/</a:t>
                      </a:r>
                      <a:r>
                        <a:rPr lang="en-GB" sz="1000" b="1" dirty="0" err="1" smtClean="0">
                          <a:effectLst/>
                        </a:rPr>
                        <a:t>erillään</a:t>
                      </a:r>
                      <a:r>
                        <a:rPr lang="en-GB" sz="1000" b="1" baseline="0" dirty="0" smtClean="0">
                          <a:effectLst/>
                        </a:rPr>
                        <a:t> </a:t>
                      </a:r>
                      <a:r>
                        <a:rPr lang="en-GB" sz="1000" b="1" baseline="0" dirty="0" err="1" smtClean="0">
                          <a:effectLst/>
                        </a:rPr>
                        <a:t>oikeasta</a:t>
                      </a:r>
                      <a:r>
                        <a:rPr lang="en-GB" sz="1000" b="1" baseline="0" dirty="0" smtClean="0">
                          <a:effectLst/>
                        </a:rPr>
                        <a:t> </a:t>
                      </a:r>
                      <a:r>
                        <a:rPr lang="en-GB" sz="1000" b="1" baseline="0" dirty="0" err="1" smtClean="0">
                          <a:effectLst/>
                        </a:rPr>
                        <a:t>maailmasta</a:t>
                      </a:r>
                      <a:endParaRPr lang="en-GB" sz="1000" b="1" dirty="0" smtClean="0">
                        <a:effectLst/>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smtClean="0">
                          <a:effectLst/>
                        </a:rPr>
                        <a:t>VR-</a:t>
                      </a:r>
                      <a:r>
                        <a:rPr lang="en-GB" sz="1000" b="1" dirty="0" err="1" smtClean="0">
                          <a:effectLst/>
                        </a:rPr>
                        <a:t>lasit</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114</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3</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a:effectLst/>
                        </a:rPr>
                        <a:t>0.009</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78987714"/>
                  </a:ext>
                </a:extLst>
              </a:tr>
              <a:tr h="93579">
                <a:tc>
                  <a:txBody>
                    <a:bodyPr/>
                    <a:lstStyle/>
                    <a:p>
                      <a:pPr algn="just">
                        <a:lnSpc>
                          <a:spcPts val="1000"/>
                        </a:lnSpc>
                        <a:spcBef>
                          <a:spcPts val="600"/>
                        </a:spcBef>
                        <a:spcAft>
                          <a:spcPts val="0"/>
                        </a:spcAft>
                      </a:pPr>
                      <a:r>
                        <a:rPr lang="en-AU"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smtClean="0">
                          <a:effectLst/>
                        </a:rPr>
                        <a:t>iPad</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a:effectLst/>
                        </a:rPr>
                        <a:t>107</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a:effectLst/>
                        </a:rPr>
                        <a:t>3</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6148380"/>
                  </a:ext>
                </a:extLst>
              </a:tr>
              <a:tr h="164897">
                <a:tc>
                  <a:txBody>
                    <a:bodyPr/>
                    <a:lstStyle/>
                    <a:p>
                      <a:pPr algn="just">
                        <a:lnSpc>
                          <a:spcPts val="1000"/>
                        </a:lnSpc>
                        <a:spcBef>
                          <a:spcPts val="600"/>
                        </a:spcBef>
                        <a:spcAft>
                          <a:spcPts val="0"/>
                        </a:spcAft>
                      </a:pPr>
                      <a:r>
                        <a:rPr lang="en-GB" sz="1000" b="1" dirty="0" err="1" smtClean="0">
                          <a:effectLst/>
                        </a:rPr>
                        <a:t>Huomasin</a:t>
                      </a:r>
                      <a:r>
                        <a:rPr lang="en-GB" sz="1000" b="1" dirty="0" smtClean="0">
                          <a:effectLst/>
                        </a:rPr>
                        <a:t> </a:t>
                      </a:r>
                      <a:r>
                        <a:rPr lang="en-GB" sz="1000" b="1" dirty="0" err="1" smtClean="0">
                          <a:effectLst/>
                        </a:rPr>
                        <a:t>tapahtumia</a:t>
                      </a:r>
                      <a:r>
                        <a:rPr lang="en-GB" sz="1000" b="1" dirty="0" smtClean="0">
                          <a:effectLst/>
                        </a:rPr>
                        <a:t>,</a:t>
                      </a:r>
                      <a:r>
                        <a:rPr lang="en-GB" sz="1000" b="1" baseline="0" dirty="0" smtClean="0">
                          <a:effectLst/>
                        </a:rPr>
                        <a:t> </a:t>
                      </a:r>
                      <a:r>
                        <a:rPr lang="en-GB" sz="1000" b="1" baseline="0" dirty="0" err="1" smtClean="0">
                          <a:effectLst/>
                        </a:rPr>
                        <a:t>joita</a:t>
                      </a:r>
                      <a:r>
                        <a:rPr lang="en-GB" sz="1000" b="1" baseline="0" dirty="0" smtClean="0">
                          <a:effectLst/>
                        </a:rPr>
                        <a:t> </a:t>
                      </a:r>
                      <a:r>
                        <a:rPr lang="en-GB" sz="1000" b="1" baseline="0" dirty="0" err="1" smtClean="0">
                          <a:effectLst/>
                        </a:rPr>
                        <a:t>tapahtui</a:t>
                      </a:r>
                      <a:r>
                        <a:rPr lang="en-GB" sz="1000" b="1" baseline="0" dirty="0" smtClean="0">
                          <a:effectLst/>
                        </a:rPr>
                        <a:t> </a:t>
                      </a:r>
                      <a:r>
                        <a:rPr lang="en-GB" sz="1000" b="1" baseline="0" dirty="0" err="1" smtClean="0">
                          <a:effectLst/>
                        </a:rPr>
                        <a:t>ympärilläni</a:t>
                      </a:r>
                      <a:r>
                        <a:rPr lang="en-GB" sz="1000" b="1" baseline="0" dirty="0" smtClean="0">
                          <a:effectLst/>
                        </a:rPr>
                        <a:t> </a:t>
                      </a:r>
                      <a:r>
                        <a:rPr lang="en-GB" sz="1000" b="1" baseline="0" dirty="0" err="1" smtClean="0">
                          <a:effectLst/>
                        </a:rPr>
                        <a:t>oikeassa</a:t>
                      </a:r>
                      <a:r>
                        <a:rPr lang="en-GB" sz="1000" b="1" baseline="0" dirty="0" smtClean="0">
                          <a:effectLst/>
                        </a:rPr>
                        <a:t> </a:t>
                      </a:r>
                      <a:r>
                        <a:rPr lang="en-GB" sz="1000" b="1" baseline="0" dirty="0" err="1" smtClean="0">
                          <a:effectLst/>
                        </a:rPr>
                        <a:t>maailmassa</a:t>
                      </a:r>
                      <a:endParaRPr lang="en-GB" sz="1000" b="1" dirty="0" smtClean="0">
                        <a:effectLst/>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dirty="0" smtClean="0">
                          <a:effectLst/>
                        </a:rPr>
                        <a:t>VR-</a:t>
                      </a:r>
                      <a:r>
                        <a:rPr lang="en-GB" sz="1000" dirty="0" err="1" smtClean="0">
                          <a:effectLst/>
                        </a:rPr>
                        <a:t>lasit</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dirty="0">
                          <a:effectLst/>
                        </a:rPr>
                        <a:t>114</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a:effectLst/>
                        </a:rPr>
                        <a:t>3</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ts val="1000"/>
                        </a:lnSpc>
                        <a:spcBef>
                          <a:spcPts val="600"/>
                        </a:spcBef>
                        <a:spcAft>
                          <a:spcPts val="0"/>
                        </a:spcAft>
                      </a:pPr>
                      <a:r>
                        <a:rPr lang="en-GB" sz="1000" b="1" dirty="0">
                          <a:effectLst/>
                        </a:rPr>
                        <a:t>0.001</a:t>
                      </a:r>
                      <a:endParaRPr lang="fi-FI" sz="1000" b="1"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lnT w="3175"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4114661466"/>
                  </a:ext>
                </a:extLst>
              </a:tr>
              <a:tr h="93579">
                <a:tc>
                  <a:txBody>
                    <a:bodyPr/>
                    <a:lstStyle/>
                    <a:p>
                      <a:pPr algn="just">
                        <a:lnSpc>
                          <a:spcPts val="1000"/>
                        </a:lnSpc>
                        <a:spcBef>
                          <a:spcPts val="600"/>
                        </a:spcBef>
                        <a:spcAft>
                          <a:spcPts val="0"/>
                        </a:spcAft>
                      </a:pPr>
                      <a:r>
                        <a:rPr lang="en-AU" sz="1000">
                          <a:effectLst/>
                        </a:rPr>
                        <a:t> </a:t>
                      </a:r>
                      <a:endParaRPr lang="fi-FI" sz="100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solidFill>
                      <a:schemeClr val="bg1">
                        <a:lumMod val="85000"/>
                      </a:schemeClr>
                    </a:solidFill>
                  </a:tcPr>
                </a:tc>
                <a:tc>
                  <a:txBody>
                    <a:bodyPr/>
                    <a:lstStyle/>
                    <a:p>
                      <a:pPr marL="0" marR="0" lvl="0" indent="0" algn="ctr" defTabSz="914400" rtl="0" eaLnBrk="1" fontAlgn="auto" latinLnBrk="0" hangingPunct="1">
                        <a:lnSpc>
                          <a:spcPts val="1000"/>
                        </a:lnSpc>
                        <a:spcBef>
                          <a:spcPts val="600"/>
                        </a:spcBef>
                        <a:spcAft>
                          <a:spcPts val="600"/>
                        </a:spcAft>
                        <a:buClrTx/>
                        <a:buSzTx/>
                        <a:buFontTx/>
                        <a:buNone/>
                        <a:tabLst/>
                        <a:defRPr/>
                      </a:pPr>
                      <a:r>
                        <a:rPr lang="en-GB" sz="1000" b="1" dirty="0" smtClean="0">
                          <a:effectLst/>
                        </a:rPr>
                        <a:t>iPad</a:t>
                      </a:r>
                      <a:endParaRPr lang="fi-FI" sz="1000" b="1" dirty="0" smtClean="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solidFill>
                      <a:schemeClr val="bg1">
                        <a:lumMod val="85000"/>
                      </a:schemeClr>
                    </a:solidFill>
                  </a:tcPr>
                </a:tc>
                <a:tc>
                  <a:txBody>
                    <a:bodyPr/>
                    <a:lstStyle/>
                    <a:p>
                      <a:pPr algn="ctr">
                        <a:lnSpc>
                          <a:spcPts val="1000"/>
                        </a:lnSpc>
                        <a:spcBef>
                          <a:spcPts val="600"/>
                        </a:spcBef>
                        <a:spcAft>
                          <a:spcPts val="0"/>
                        </a:spcAft>
                      </a:pPr>
                      <a:r>
                        <a:rPr lang="en-GB" sz="1000" dirty="0">
                          <a:effectLst/>
                        </a:rPr>
                        <a:t>107</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solidFill>
                      <a:schemeClr val="bg1">
                        <a:lumMod val="85000"/>
                      </a:schemeClr>
                    </a:solidFill>
                  </a:tcPr>
                </a:tc>
                <a:tc>
                  <a:txBody>
                    <a:bodyPr/>
                    <a:lstStyle/>
                    <a:p>
                      <a:pPr algn="ctr">
                        <a:lnSpc>
                          <a:spcPts val="1000"/>
                        </a:lnSpc>
                        <a:spcBef>
                          <a:spcPts val="600"/>
                        </a:spcBef>
                        <a:spcAft>
                          <a:spcPts val="0"/>
                        </a:spcAft>
                      </a:pPr>
                      <a:r>
                        <a:rPr lang="en-GB" sz="1000" dirty="0">
                          <a:effectLst/>
                        </a:rPr>
                        <a:t>4</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solidFill>
                      <a:schemeClr val="bg1">
                        <a:lumMod val="85000"/>
                      </a:schemeClr>
                    </a:solidFill>
                  </a:tcPr>
                </a:tc>
                <a:tc>
                  <a:txBody>
                    <a:bodyPr/>
                    <a:lstStyle/>
                    <a:p>
                      <a:pPr algn="just">
                        <a:lnSpc>
                          <a:spcPts val="1000"/>
                        </a:lnSpc>
                        <a:spcBef>
                          <a:spcPts val="600"/>
                        </a:spcBef>
                        <a:spcAft>
                          <a:spcPts val="0"/>
                        </a:spcAft>
                      </a:pPr>
                      <a:r>
                        <a:rPr lang="en-GB" sz="1000" dirty="0">
                          <a:effectLst/>
                        </a:rPr>
                        <a:t> </a:t>
                      </a:r>
                      <a:endParaRPr lang="fi-FI" sz="1000" dirty="0">
                        <a:effectLst/>
                        <a:latin typeface="Times New Roman" panose="02020603050405020304" pitchFamily="18" charset="0"/>
                        <a:ea typeface="Calibri" panose="020F0502020204030204" pitchFamily="34" charset="0"/>
                        <a:cs typeface="Arial" panose="020B0604020202020204" pitchFamily="34" charset="0"/>
                      </a:endParaRPr>
                    </a:p>
                  </a:txBody>
                  <a:tcPr marL="44522" marR="44522" marT="0" marB="0" anchor="ctr">
                    <a:solidFill>
                      <a:schemeClr val="bg1">
                        <a:lumMod val="85000"/>
                      </a:schemeClr>
                    </a:solidFill>
                  </a:tcPr>
                </a:tc>
                <a:extLst>
                  <a:ext uri="{0D108BD9-81ED-4DB2-BD59-A6C34878D82A}">
                    <a16:rowId xmlns:a16="http://schemas.microsoft.com/office/drawing/2014/main" val="1322362213"/>
                  </a:ext>
                </a:extLst>
              </a:tr>
            </a:tbl>
          </a:graphicData>
        </a:graphic>
      </p:graphicFrame>
    </p:spTree>
    <p:extLst>
      <p:ext uri="{BB962C8B-B14F-4D97-AF65-F5344CB8AC3E}">
        <p14:creationId xmlns:p14="http://schemas.microsoft.com/office/powerpoint/2010/main" val="19851898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331640" y="121196"/>
            <a:ext cx="6840760" cy="581620"/>
          </a:xfrm>
          <a:solidFill>
            <a:schemeClr val="bg1">
              <a:alpha val="75000"/>
            </a:schemeClr>
          </a:solidFill>
        </p:spPr>
        <p:txBody>
          <a:bodyPr/>
          <a:lstStyle/>
          <a:p>
            <a:r>
              <a:rPr lang="en-US" dirty="0" err="1" smtClean="0">
                <a:solidFill>
                  <a:schemeClr val="accent2"/>
                </a:solidFill>
              </a:rPr>
              <a:t>Mielusimpana</a:t>
            </a:r>
            <a:r>
              <a:rPr lang="en-US" dirty="0" smtClean="0">
                <a:solidFill>
                  <a:schemeClr val="accent2"/>
                </a:solidFill>
              </a:rPr>
              <a:t> </a:t>
            </a:r>
            <a:r>
              <a:rPr lang="en-US" dirty="0" err="1" smtClean="0">
                <a:solidFill>
                  <a:schemeClr val="accent2"/>
                </a:solidFill>
              </a:rPr>
              <a:t>pidetty</a:t>
            </a:r>
            <a:r>
              <a:rPr lang="en-US" dirty="0" smtClean="0">
                <a:solidFill>
                  <a:schemeClr val="accent2"/>
                </a:solidFill>
              </a:rPr>
              <a:t> </a:t>
            </a:r>
            <a:r>
              <a:rPr lang="en-US" dirty="0" err="1" smtClean="0">
                <a:solidFill>
                  <a:schemeClr val="accent2"/>
                </a:solidFill>
              </a:rPr>
              <a:t>kohtaus</a:t>
            </a:r>
            <a:r>
              <a:rPr lang="en-US" dirty="0" smtClean="0">
                <a:solidFill>
                  <a:schemeClr val="accent2"/>
                </a:solidFill>
              </a:rPr>
              <a:t> </a:t>
            </a:r>
            <a:r>
              <a:rPr lang="en-US" dirty="0" err="1" smtClean="0">
                <a:solidFill>
                  <a:schemeClr val="accent2"/>
                </a:solidFill>
              </a:rPr>
              <a:t>videossa</a:t>
            </a:r>
            <a:endParaRPr lang="en-US" dirty="0">
              <a:solidFill>
                <a:schemeClr val="accent2"/>
              </a:solidFill>
            </a:endParaRPr>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15</a:t>
            </a:fld>
            <a:endParaRPr lang="fi-FI"/>
          </a:p>
        </p:txBody>
      </p:sp>
      <p:graphicFrame>
        <p:nvGraphicFramePr>
          <p:cNvPr id="3" name="Taulukko 2"/>
          <p:cNvGraphicFramePr>
            <a:graphicFrameLocks noGrp="1"/>
          </p:cNvGraphicFramePr>
          <p:nvPr>
            <p:extLst>
              <p:ext uri="{D42A27DB-BD31-4B8C-83A1-F6EECF244321}">
                <p14:modId xmlns:p14="http://schemas.microsoft.com/office/powerpoint/2010/main" val="4272929100"/>
              </p:ext>
            </p:extLst>
          </p:nvPr>
        </p:nvGraphicFramePr>
        <p:xfrm>
          <a:off x="2897129" y="769268"/>
          <a:ext cx="5275271" cy="1368153"/>
        </p:xfrm>
        <a:graphic>
          <a:graphicData uri="http://schemas.openxmlformats.org/drawingml/2006/table">
            <a:tbl>
              <a:tblPr>
                <a:tableStyleId>{9D7B26C5-4107-4FEC-AEDC-1716B250A1EF}</a:tableStyleId>
              </a:tblPr>
              <a:tblGrid>
                <a:gridCol w="2975835">
                  <a:extLst>
                    <a:ext uri="{9D8B030D-6E8A-4147-A177-3AD203B41FA5}">
                      <a16:colId xmlns:a16="http://schemas.microsoft.com/office/drawing/2014/main" val="889554233"/>
                    </a:ext>
                  </a:extLst>
                </a:gridCol>
                <a:gridCol w="716855">
                  <a:extLst>
                    <a:ext uri="{9D8B030D-6E8A-4147-A177-3AD203B41FA5}">
                      <a16:colId xmlns:a16="http://schemas.microsoft.com/office/drawing/2014/main" val="597270805"/>
                    </a:ext>
                  </a:extLst>
                </a:gridCol>
                <a:gridCol w="301445">
                  <a:extLst>
                    <a:ext uri="{9D8B030D-6E8A-4147-A177-3AD203B41FA5}">
                      <a16:colId xmlns:a16="http://schemas.microsoft.com/office/drawing/2014/main" val="600272945"/>
                    </a:ext>
                  </a:extLst>
                </a:gridCol>
                <a:gridCol w="602887">
                  <a:extLst>
                    <a:ext uri="{9D8B030D-6E8A-4147-A177-3AD203B41FA5}">
                      <a16:colId xmlns:a16="http://schemas.microsoft.com/office/drawing/2014/main" val="1801194782"/>
                    </a:ext>
                  </a:extLst>
                </a:gridCol>
                <a:gridCol w="678249">
                  <a:extLst>
                    <a:ext uri="{9D8B030D-6E8A-4147-A177-3AD203B41FA5}">
                      <a16:colId xmlns:a16="http://schemas.microsoft.com/office/drawing/2014/main" val="3276187551"/>
                    </a:ext>
                  </a:extLst>
                </a:gridCol>
              </a:tblGrid>
              <a:tr h="350559">
                <a:tc>
                  <a:txBody>
                    <a:bodyPr/>
                    <a:lstStyle/>
                    <a:p>
                      <a:pPr algn="just">
                        <a:spcBef>
                          <a:spcPts val="600"/>
                        </a:spcBef>
                        <a:spcAft>
                          <a:spcPts val="600"/>
                        </a:spcAft>
                      </a:pPr>
                      <a:r>
                        <a:rPr lang="en-GB" sz="1050" b="1" dirty="0" err="1" smtClean="0">
                          <a:effectLst/>
                        </a:rPr>
                        <a:t>Mistä</a:t>
                      </a:r>
                      <a:r>
                        <a:rPr lang="en-GB" sz="1050" b="1" dirty="0" smtClean="0">
                          <a:effectLst/>
                        </a:rPr>
                        <a:t> </a:t>
                      </a:r>
                      <a:r>
                        <a:rPr lang="en-GB" sz="1050" b="1" dirty="0" err="1" smtClean="0">
                          <a:effectLst/>
                        </a:rPr>
                        <a:t>videon</a:t>
                      </a:r>
                      <a:r>
                        <a:rPr lang="en-GB" sz="1050" b="1" dirty="0" smtClean="0">
                          <a:effectLst/>
                        </a:rPr>
                        <a:t> </a:t>
                      </a:r>
                      <a:r>
                        <a:rPr lang="en-GB" sz="1050" b="1" dirty="0" err="1" smtClean="0">
                          <a:effectLst/>
                        </a:rPr>
                        <a:t>kohtauksesta</a:t>
                      </a:r>
                      <a:r>
                        <a:rPr lang="en-GB" sz="1050" b="1" dirty="0" smtClean="0">
                          <a:effectLst/>
                        </a:rPr>
                        <a:t> </a:t>
                      </a:r>
                      <a:r>
                        <a:rPr lang="en-GB" sz="1050" b="1" dirty="0" err="1" smtClean="0">
                          <a:effectLst/>
                        </a:rPr>
                        <a:t>piditte</a:t>
                      </a:r>
                      <a:r>
                        <a:rPr lang="en-GB" sz="1050" b="1" dirty="0" smtClean="0">
                          <a:effectLst/>
                        </a:rPr>
                        <a:t> </a:t>
                      </a:r>
                      <a:r>
                        <a:rPr lang="en-GB" sz="1050" b="1" dirty="0" err="1" smtClean="0">
                          <a:effectLst/>
                        </a:rPr>
                        <a:t>eniten</a:t>
                      </a:r>
                      <a:r>
                        <a:rPr lang="en-GB" sz="1050" b="1" dirty="0" smtClean="0">
                          <a:effectLst/>
                        </a:rPr>
                        <a:t>?</a:t>
                      </a:r>
                      <a:endParaRPr lang="fi-FI"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spcBef>
                          <a:spcPts val="600"/>
                        </a:spcBef>
                        <a:spcAft>
                          <a:spcPts val="600"/>
                        </a:spcAft>
                      </a:pPr>
                      <a:r>
                        <a:rPr lang="en-GB" sz="1050" b="1" dirty="0" smtClean="0">
                          <a:effectLst/>
                        </a:rPr>
                        <a:t>VR-</a:t>
                      </a:r>
                      <a:r>
                        <a:rPr lang="en-GB" sz="1050" b="1" dirty="0" err="1" smtClean="0">
                          <a:effectLst/>
                        </a:rPr>
                        <a:t>lasit</a:t>
                      </a:r>
                      <a:endParaRPr lang="fi-FI"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spcBef>
                          <a:spcPts val="600"/>
                        </a:spcBef>
                        <a:spcAft>
                          <a:spcPts val="600"/>
                        </a:spcAft>
                      </a:pPr>
                      <a:r>
                        <a:rPr lang="en-GB" sz="1050" b="1" dirty="0">
                          <a:effectLst/>
                        </a:rPr>
                        <a:t> </a:t>
                      </a:r>
                      <a:endParaRPr lang="fi-FI"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spcBef>
                          <a:spcPts val="600"/>
                        </a:spcBef>
                        <a:spcAft>
                          <a:spcPts val="600"/>
                        </a:spcAft>
                      </a:pPr>
                      <a:r>
                        <a:rPr lang="en-GB" sz="1050" b="1" dirty="0" smtClean="0">
                          <a:effectLst/>
                        </a:rPr>
                        <a:t>iPad</a:t>
                      </a:r>
                      <a:endParaRPr lang="fi-FI"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just">
                        <a:spcBef>
                          <a:spcPts val="600"/>
                        </a:spcBef>
                        <a:spcAft>
                          <a:spcPts val="600"/>
                        </a:spcAft>
                      </a:pPr>
                      <a:r>
                        <a:rPr lang="en-GB" sz="1050" b="1" dirty="0">
                          <a:effectLst/>
                        </a:rPr>
                        <a:t>Χ</a:t>
                      </a:r>
                      <a:r>
                        <a:rPr lang="en-GB" sz="1050" b="1" baseline="30000" dirty="0">
                          <a:effectLst/>
                        </a:rPr>
                        <a:t>2</a:t>
                      </a:r>
                      <a:r>
                        <a:rPr lang="en-GB" sz="1050" b="1" dirty="0">
                          <a:effectLst/>
                        </a:rPr>
                        <a:t>=7.964, p=0.047</a:t>
                      </a:r>
                      <a:endParaRPr lang="fi-FI"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0400520"/>
                  </a:ext>
                </a:extLst>
              </a:tr>
              <a:tr h="184206">
                <a:tc>
                  <a:txBody>
                    <a:bodyPr/>
                    <a:lstStyle/>
                    <a:p>
                      <a:pPr algn="just">
                        <a:lnSpc>
                          <a:spcPts val="1000"/>
                        </a:lnSpc>
                        <a:spcBef>
                          <a:spcPts val="600"/>
                        </a:spcBef>
                        <a:spcAft>
                          <a:spcPts val="0"/>
                        </a:spcAft>
                      </a:pPr>
                      <a:r>
                        <a:rPr lang="en-GB" sz="1050" dirty="0" err="1" smtClean="0">
                          <a:effectLst/>
                        </a:rPr>
                        <a:t>Järven</a:t>
                      </a:r>
                      <a:r>
                        <a:rPr lang="en-GB" sz="1050" dirty="0" smtClean="0">
                          <a:effectLst/>
                        </a:rPr>
                        <a:t>/</a:t>
                      </a:r>
                      <a:r>
                        <a:rPr lang="en-GB" sz="1050" dirty="0" err="1" smtClean="0">
                          <a:effectLst/>
                        </a:rPr>
                        <a:t>joenranta</a:t>
                      </a:r>
                      <a:r>
                        <a:rPr lang="en-GB" sz="1050" dirty="0" smtClean="0">
                          <a:effectLst/>
                        </a:rPr>
                        <a:t>, </a:t>
                      </a:r>
                      <a:r>
                        <a:rPr lang="en-GB" sz="1050" dirty="0" err="1" smtClean="0">
                          <a:effectLst/>
                        </a:rPr>
                        <a:t>minä</a:t>
                      </a:r>
                      <a:r>
                        <a:rPr lang="en-GB" sz="1050" dirty="0" smtClean="0">
                          <a:effectLst/>
                        </a:rPr>
                        <a:t> </a:t>
                      </a:r>
                      <a:r>
                        <a:rPr lang="en-GB" sz="1050" dirty="0" err="1" smtClean="0">
                          <a:effectLst/>
                        </a:rPr>
                        <a:t>katselemassa</a:t>
                      </a:r>
                      <a:r>
                        <a:rPr lang="en-GB" sz="1050" dirty="0" smtClean="0">
                          <a:effectLst/>
                        </a:rPr>
                        <a:t> </a:t>
                      </a:r>
                      <a:r>
                        <a:rPr lang="en-GB" sz="1050" dirty="0" err="1" smtClean="0">
                          <a:effectLst/>
                        </a:rPr>
                        <a:t>luontoa</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just">
                        <a:lnSpc>
                          <a:spcPts val="1000"/>
                        </a:lnSpc>
                        <a:spcBef>
                          <a:spcPts val="600"/>
                        </a:spcBef>
                        <a:spcAft>
                          <a:spcPts val="0"/>
                        </a:spcAft>
                      </a:pPr>
                      <a:r>
                        <a:rPr lang="en-GB" sz="1050" dirty="0">
                          <a:effectLst/>
                        </a:rPr>
                        <a:t>24.6 %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just">
                        <a:lnSpc>
                          <a:spcPts val="1000"/>
                        </a:lnSpc>
                        <a:spcBef>
                          <a:spcPts val="600"/>
                        </a:spcBef>
                        <a:spcAft>
                          <a:spcPts val="0"/>
                        </a:spcAft>
                      </a:pPr>
                      <a:r>
                        <a:rPr lang="en-GB" sz="1050" dirty="0">
                          <a:effectLst/>
                        </a:rPr>
                        <a:t>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just">
                        <a:lnSpc>
                          <a:spcPts val="1000"/>
                        </a:lnSpc>
                        <a:spcBef>
                          <a:spcPts val="600"/>
                        </a:spcBef>
                        <a:spcAft>
                          <a:spcPts val="0"/>
                        </a:spcAft>
                      </a:pPr>
                      <a:r>
                        <a:rPr lang="en-GB" sz="1050" dirty="0">
                          <a:effectLst/>
                        </a:rPr>
                        <a:t>31.1 %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algn="just">
                        <a:lnSpc>
                          <a:spcPts val="1000"/>
                        </a:lnSpc>
                        <a:spcBef>
                          <a:spcPts val="600"/>
                        </a:spcBef>
                        <a:spcAft>
                          <a:spcPts val="0"/>
                        </a:spcAft>
                      </a:pPr>
                      <a:r>
                        <a:rPr lang="en-GB" sz="1050" dirty="0">
                          <a:effectLst/>
                        </a:rPr>
                        <a:t>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708107154"/>
                  </a:ext>
                </a:extLst>
              </a:tr>
              <a:tr h="324591">
                <a:tc>
                  <a:txBody>
                    <a:bodyPr/>
                    <a:lstStyle/>
                    <a:p>
                      <a:pPr algn="just">
                        <a:lnSpc>
                          <a:spcPts val="1000"/>
                        </a:lnSpc>
                        <a:spcBef>
                          <a:spcPts val="600"/>
                        </a:spcBef>
                        <a:spcAft>
                          <a:spcPts val="0"/>
                        </a:spcAft>
                      </a:pPr>
                      <a:r>
                        <a:rPr lang="en-GB" sz="1050" dirty="0" err="1" smtClean="0">
                          <a:effectLst/>
                        </a:rPr>
                        <a:t>Metsässä</a:t>
                      </a:r>
                      <a:r>
                        <a:rPr lang="en-GB" sz="1050" dirty="0" smtClean="0">
                          <a:effectLst/>
                        </a:rPr>
                        <a:t> </a:t>
                      </a:r>
                      <a:r>
                        <a:rPr lang="en-GB" sz="1050" dirty="0" err="1" smtClean="0">
                          <a:effectLst/>
                        </a:rPr>
                        <a:t>kävely</a:t>
                      </a:r>
                      <a:r>
                        <a:rPr lang="en-GB" sz="1050" dirty="0" smtClean="0">
                          <a:effectLst/>
                        </a:rPr>
                        <a:t>, </a:t>
                      </a:r>
                      <a:r>
                        <a:rPr lang="en-GB" sz="1050" dirty="0" err="1" smtClean="0">
                          <a:effectLst/>
                        </a:rPr>
                        <a:t>minä</a:t>
                      </a:r>
                      <a:r>
                        <a:rPr lang="en-GB" sz="1050" dirty="0" smtClean="0">
                          <a:effectLst/>
                        </a:rPr>
                        <a:t> </a:t>
                      </a:r>
                      <a:r>
                        <a:rPr lang="en-GB" sz="1050" dirty="0" err="1" smtClean="0">
                          <a:effectLst/>
                        </a:rPr>
                        <a:t>katselemassa</a:t>
                      </a:r>
                      <a:r>
                        <a:rPr lang="en-GB" sz="1050" baseline="0" dirty="0" smtClean="0">
                          <a:effectLst/>
                        </a:rPr>
                        <a:t> </a:t>
                      </a:r>
                      <a:r>
                        <a:rPr lang="en-GB" sz="1050" baseline="0" dirty="0" err="1" smtClean="0">
                          <a:effectLst/>
                        </a:rPr>
                        <a:t>luontoa</a:t>
                      </a:r>
                      <a:r>
                        <a:rPr lang="en-GB" sz="1050" baseline="0" dirty="0" smtClean="0">
                          <a:effectLst/>
                        </a:rPr>
                        <a:t> </a:t>
                      </a:r>
                      <a:r>
                        <a:rPr lang="en-GB" sz="1050" baseline="0" dirty="0" err="1" smtClean="0">
                          <a:effectLst/>
                        </a:rPr>
                        <a:t>ja</a:t>
                      </a:r>
                      <a:r>
                        <a:rPr lang="en-GB" sz="1050" baseline="0" dirty="0" smtClean="0">
                          <a:effectLst/>
                        </a:rPr>
                        <a:t> </a:t>
                      </a:r>
                      <a:r>
                        <a:rPr lang="en-GB" sz="1050" baseline="0" dirty="0" err="1" smtClean="0">
                          <a:effectLst/>
                        </a:rPr>
                        <a:t>muita</a:t>
                      </a:r>
                      <a:r>
                        <a:rPr lang="en-GB" sz="1050" baseline="0" dirty="0" smtClean="0">
                          <a:effectLst/>
                        </a:rPr>
                        <a:t> </a:t>
                      </a:r>
                      <a:r>
                        <a:rPr lang="en-GB" sz="1050" baseline="0" dirty="0" err="1" smtClean="0">
                          <a:effectLst/>
                        </a:rPr>
                        <a:t>ihmisiä</a:t>
                      </a:r>
                      <a:endParaRPr lang="en-GB" sz="1050" dirty="0" smtClean="0">
                        <a:effectLst/>
                      </a:endParaRPr>
                    </a:p>
                  </a:txBody>
                  <a:tcPr marL="68580" marR="68580" marT="0" marB="0" anchor="ctr">
                    <a:solidFill>
                      <a:schemeClr val="bg1"/>
                    </a:solidFill>
                  </a:tcPr>
                </a:tc>
                <a:tc>
                  <a:txBody>
                    <a:bodyPr/>
                    <a:lstStyle/>
                    <a:p>
                      <a:pPr algn="just">
                        <a:lnSpc>
                          <a:spcPts val="1000"/>
                        </a:lnSpc>
                        <a:spcBef>
                          <a:spcPts val="600"/>
                        </a:spcBef>
                        <a:spcAft>
                          <a:spcPts val="0"/>
                        </a:spcAft>
                      </a:pPr>
                      <a:r>
                        <a:rPr lang="en-GB" sz="1050" dirty="0">
                          <a:effectLst/>
                        </a:rPr>
                        <a:t>15.8 %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ts val="1000"/>
                        </a:lnSpc>
                        <a:spcBef>
                          <a:spcPts val="600"/>
                        </a:spcBef>
                        <a:spcAft>
                          <a:spcPts val="0"/>
                        </a:spcAft>
                      </a:pPr>
                      <a:r>
                        <a:rPr lang="en-GB" sz="1050" dirty="0">
                          <a:effectLst/>
                        </a:rPr>
                        <a:t>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ts val="1000"/>
                        </a:lnSpc>
                        <a:spcBef>
                          <a:spcPts val="600"/>
                        </a:spcBef>
                        <a:spcAft>
                          <a:spcPts val="0"/>
                        </a:spcAft>
                      </a:pPr>
                      <a:r>
                        <a:rPr lang="en-GB" sz="1050" dirty="0">
                          <a:effectLst/>
                        </a:rPr>
                        <a:t>15.1 %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ts val="1000"/>
                        </a:lnSpc>
                        <a:spcBef>
                          <a:spcPts val="600"/>
                        </a:spcBef>
                        <a:spcAft>
                          <a:spcPts val="0"/>
                        </a:spcAft>
                      </a:pPr>
                      <a:r>
                        <a:rPr lang="en-GB" sz="1050" dirty="0">
                          <a:effectLst/>
                        </a:rPr>
                        <a:t>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4141270706"/>
                  </a:ext>
                </a:extLst>
              </a:tr>
              <a:tr h="184206">
                <a:tc>
                  <a:txBody>
                    <a:bodyPr/>
                    <a:lstStyle/>
                    <a:p>
                      <a:pPr algn="just">
                        <a:lnSpc>
                          <a:spcPts val="1000"/>
                        </a:lnSpc>
                        <a:spcBef>
                          <a:spcPts val="600"/>
                        </a:spcBef>
                        <a:spcAft>
                          <a:spcPts val="0"/>
                        </a:spcAft>
                      </a:pPr>
                      <a:r>
                        <a:rPr lang="en-GB" sz="1050" dirty="0" err="1" smtClean="0">
                          <a:effectLst/>
                        </a:rPr>
                        <a:t>Veneily</a:t>
                      </a:r>
                      <a:r>
                        <a:rPr lang="en-GB" sz="1050" dirty="0" smtClean="0">
                          <a:effectLst/>
                        </a:rPr>
                        <a:t>,</a:t>
                      </a:r>
                      <a:r>
                        <a:rPr lang="en-GB" sz="1050" baseline="0" dirty="0" smtClean="0">
                          <a:effectLst/>
                        </a:rPr>
                        <a:t> </a:t>
                      </a:r>
                      <a:r>
                        <a:rPr lang="en-GB" sz="1050" baseline="0" dirty="0" err="1" smtClean="0">
                          <a:effectLst/>
                        </a:rPr>
                        <a:t>minä</a:t>
                      </a:r>
                      <a:r>
                        <a:rPr lang="en-GB" sz="1050" baseline="0" dirty="0" smtClean="0">
                          <a:effectLst/>
                        </a:rPr>
                        <a:t> </a:t>
                      </a:r>
                      <a:r>
                        <a:rPr lang="en-GB" sz="1050" baseline="0" dirty="0" err="1" smtClean="0">
                          <a:effectLst/>
                        </a:rPr>
                        <a:t>muiden</a:t>
                      </a:r>
                      <a:r>
                        <a:rPr lang="en-GB" sz="1050" baseline="0" dirty="0" smtClean="0">
                          <a:effectLst/>
                        </a:rPr>
                        <a:t> </a:t>
                      </a:r>
                      <a:r>
                        <a:rPr lang="en-GB" sz="1050" baseline="0" dirty="0" err="1" smtClean="0">
                          <a:effectLst/>
                        </a:rPr>
                        <a:t>kanssa</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lumMod val="75000"/>
                      </a:schemeClr>
                    </a:solidFill>
                  </a:tcPr>
                </a:tc>
                <a:tc>
                  <a:txBody>
                    <a:bodyPr/>
                    <a:lstStyle/>
                    <a:p>
                      <a:pPr algn="just">
                        <a:lnSpc>
                          <a:spcPts val="1000"/>
                        </a:lnSpc>
                        <a:spcBef>
                          <a:spcPts val="600"/>
                        </a:spcBef>
                        <a:spcAft>
                          <a:spcPts val="0"/>
                        </a:spcAft>
                      </a:pPr>
                      <a:r>
                        <a:rPr lang="en-GB" sz="1050" dirty="0">
                          <a:effectLst/>
                        </a:rPr>
                        <a:t>44.7 %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lumMod val="75000"/>
                      </a:schemeClr>
                    </a:solidFill>
                  </a:tcPr>
                </a:tc>
                <a:tc>
                  <a:txBody>
                    <a:bodyPr/>
                    <a:lstStyle/>
                    <a:p>
                      <a:pPr algn="just">
                        <a:lnSpc>
                          <a:spcPts val="1000"/>
                        </a:lnSpc>
                        <a:spcBef>
                          <a:spcPts val="600"/>
                        </a:spcBef>
                        <a:spcAft>
                          <a:spcPts val="0"/>
                        </a:spcAft>
                      </a:pPr>
                      <a:r>
                        <a:rPr lang="en-GB" sz="1050" dirty="0">
                          <a:effectLst/>
                        </a:rPr>
                        <a:t>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lumMod val="75000"/>
                      </a:schemeClr>
                    </a:solidFill>
                  </a:tcPr>
                </a:tc>
                <a:tc>
                  <a:txBody>
                    <a:bodyPr/>
                    <a:lstStyle/>
                    <a:p>
                      <a:pPr algn="just">
                        <a:lnSpc>
                          <a:spcPts val="1000"/>
                        </a:lnSpc>
                        <a:spcBef>
                          <a:spcPts val="600"/>
                        </a:spcBef>
                        <a:spcAft>
                          <a:spcPts val="0"/>
                        </a:spcAft>
                      </a:pPr>
                      <a:r>
                        <a:rPr lang="en-GB" sz="1050" dirty="0">
                          <a:effectLst/>
                        </a:rPr>
                        <a:t>28.3 %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lumMod val="75000"/>
                      </a:schemeClr>
                    </a:solidFill>
                  </a:tcPr>
                </a:tc>
                <a:tc>
                  <a:txBody>
                    <a:bodyPr/>
                    <a:lstStyle/>
                    <a:p>
                      <a:pPr algn="just">
                        <a:lnSpc>
                          <a:spcPts val="1000"/>
                        </a:lnSpc>
                        <a:spcBef>
                          <a:spcPts val="600"/>
                        </a:spcBef>
                        <a:spcAft>
                          <a:spcPts val="0"/>
                        </a:spcAft>
                      </a:pPr>
                      <a:r>
                        <a:rPr lang="en-GB" sz="1050" dirty="0">
                          <a:effectLst/>
                        </a:rPr>
                        <a:t>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lumMod val="75000"/>
                      </a:schemeClr>
                    </a:solidFill>
                  </a:tcPr>
                </a:tc>
                <a:extLst>
                  <a:ext uri="{0D108BD9-81ED-4DB2-BD59-A6C34878D82A}">
                    <a16:rowId xmlns:a16="http://schemas.microsoft.com/office/drawing/2014/main" val="3003310888"/>
                  </a:ext>
                </a:extLst>
              </a:tr>
              <a:tr h="324591">
                <a:tc>
                  <a:txBody>
                    <a:bodyPr/>
                    <a:lstStyle/>
                    <a:p>
                      <a:pPr algn="just">
                        <a:lnSpc>
                          <a:spcPts val="1000"/>
                        </a:lnSpc>
                        <a:spcBef>
                          <a:spcPts val="600"/>
                        </a:spcBef>
                        <a:spcAft>
                          <a:spcPts val="600"/>
                        </a:spcAft>
                      </a:pPr>
                      <a:r>
                        <a:rPr lang="en-GB" sz="1050" dirty="0" err="1" smtClean="0">
                          <a:effectLst/>
                        </a:rPr>
                        <a:t>Leirinuotiolla</a:t>
                      </a:r>
                      <a:r>
                        <a:rPr lang="en-GB" sz="1050" dirty="0" smtClean="0">
                          <a:effectLst/>
                        </a:rPr>
                        <a:t> </a:t>
                      </a:r>
                      <a:r>
                        <a:rPr lang="en-GB" sz="1050" dirty="0" err="1" smtClean="0">
                          <a:effectLst/>
                        </a:rPr>
                        <a:t>istuminen</a:t>
                      </a:r>
                      <a:r>
                        <a:rPr lang="en-GB" sz="1050" dirty="0" smtClean="0">
                          <a:effectLst/>
                        </a:rPr>
                        <a:t>, </a:t>
                      </a:r>
                      <a:r>
                        <a:rPr lang="en-GB" sz="1050" dirty="0" err="1" smtClean="0">
                          <a:effectLst/>
                        </a:rPr>
                        <a:t>minä</a:t>
                      </a:r>
                      <a:r>
                        <a:rPr lang="en-GB" sz="1050" dirty="0" smtClean="0">
                          <a:effectLst/>
                        </a:rPr>
                        <a:t> </a:t>
                      </a:r>
                      <a:r>
                        <a:rPr lang="en-GB" sz="1050" dirty="0" err="1" smtClean="0">
                          <a:effectLst/>
                        </a:rPr>
                        <a:t>muiden</a:t>
                      </a:r>
                      <a:r>
                        <a:rPr lang="en-GB" sz="1050" baseline="0" dirty="0" smtClean="0">
                          <a:effectLst/>
                        </a:rPr>
                        <a:t> </a:t>
                      </a:r>
                      <a:r>
                        <a:rPr lang="en-GB" sz="1050" baseline="0" dirty="0" err="1" smtClean="0">
                          <a:effectLst/>
                        </a:rPr>
                        <a:t>kanssa</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ts val="1000"/>
                        </a:lnSpc>
                        <a:spcBef>
                          <a:spcPts val="600"/>
                        </a:spcBef>
                        <a:spcAft>
                          <a:spcPts val="0"/>
                        </a:spcAft>
                      </a:pPr>
                      <a:r>
                        <a:rPr lang="en-GB" sz="1050" dirty="0">
                          <a:effectLst/>
                        </a:rPr>
                        <a:t>14.9 %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ts val="1000"/>
                        </a:lnSpc>
                        <a:spcBef>
                          <a:spcPts val="600"/>
                        </a:spcBef>
                        <a:spcAft>
                          <a:spcPts val="0"/>
                        </a:spcAft>
                      </a:pPr>
                      <a:r>
                        <a:rPr lang="en-GB" sz="1050" dirty="0">
                          <a:effectLst/>
                        </a:rPr>
                        <a:t>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ts val="1000"/>
                        </a:lnSpc>
                        <a:spcBef>
                          <a:spcPts val="600"/>
                        </a:spcBef>
                        <a:spcAft>
                          <a:spcPts val="0"/>
                        </a:spcAft>
                      </a:pPr>
                      <a:r>
                        <a:rPr lang="en-GB" sz="1050" dirty="0">
                          <a:effectLst/>
                        </a:rPr>
                        <a:t>25.5 %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just">
                        <a:lnSpc>
                          <a:spcPts val="1000"/>
                        </a:lnSpc>
                        <a:spcBef>
                          <a:spcPts val="600"/>
                        </a:spcBef>
                        <a:spcAft>
                          <a:spcPts val="0"/>
                        </a:spcAft>
                      </a:pPr>
                      <a:r>
                        <a:rPr lang="en-GB" sz="1050" dirty="0">
                          <a:effectLst/>
                        </a:rPr>
                        <a:t> </a:t>
                      </a:r>
                      <a:endParaRPr lang="fi-FI" sz="11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918629801"/>
                  </a:ext>
                </a:extLst>
              </a:tr>
            </a:tbl>
          </a:graphicData>
        </a:graphic>
      </p:graphicFrame>
    </p:spTree>
    <p:extLst>
      <p:ext uri="{BB962C8B-B14F-4D97-AF65-F5344CB8AC3E}">
        <p14:creationId xmlns:p14="http://schemas.microsoft.com/office/powerpoint/2010/main" val="35299805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251520" y="185772"/>
            <a:ext cx="8029326" cy="943536"/>
          </a:xfrm>
        </p:spPr>
        <p:txBody>
          <a:bodyPr/>
          <a:lstStyle/>
          <a:p>
            <a:r>
              <a:rPr lang="fi-FI" dirty="0" smtClean="0">
                <a:solidFill>
                  <a:schemeClr val="bg1"/>
                </a:solidFill>
              </a:rPr>
              <a:t>Vahva kiinnostus VR:n käyttöön matkailuun liittyvissä tilanteissa </a:t>
            </a:r>
            <a:endParaRPr lang="fi-FI" dirty="0">
              <a:solidFill>
                <a:schemeClr val="bg1"/>
              </a:solidFill>
            </a:endParaRPr>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16</a:t>
            </a:fld>
            <a:endParaRPr lang="fi-FI"/>
          </a:p>
        </p:txBody>
      </p:sp>
      <p:graphicFrame>
        <p:nvGraphicFramePr>
          <p:cNvPr id="4" name="Taulukko 3"/>
          <p:cNvGraphicFramePr>
            <a:graphicFrameLocks noGrp="1"/>
          </p:cNvGraphicFramePr>
          <p:nvPr>
            <p:extLst>
              <p:ext uri="{D42A27DB-BD31-4B8C-83A1-F6EECF244321}">
                <p14:modId xmlns:p14="http://schemas.microsoft.com/office/powerpoint/2010/main" val="238577903"/>
              </p:ext>
            </p:extLst>
          </p:nvPr>
        </p:nvGraphicFramePr>
        <p:xfrm>
          <a:off x="827584" y="2084576"/>
          <a:ext cx="5616624" cy="2450939"/>
        </p:xfrm>
        <a:graphic>
          <a:graphicData uri="http://schemas.openxmlformats.org/drawingml/2006/table">
            <a:tbl>
              <a:tblPr firstRow="1" bandRow="1">
                <a:tableStyleId>{C083E6E3-FA7D-4D7B-A595-EF9225AFEA82}</a:tableStyleId>
              </a:tblPr>
              <a:tblGrid>
                <a:gridCol w="1872208">
                  <a:extLst>
                    <a:ext uri="{9D8B030D-6E8A-4147-A177-3AD203B41FA5}">
                      <a16:colId xmlns:a16="http://schemas.microsoft.com/office/drawing/2014/main" val="1290822129"/>
                    </a:ext>
                  </a:extLst>
                </a:gridCol>
                <a:gridCol w="1872208">
                  <a:extLst>
                    <a:ext uri="{9D8B030D-6E8A-4147-A177-3AD203B41FA5}">
                      <a16:colId xmlns:a16="http://schemas.microsoft.com/office/drawing/2014/main" val="1482582500"/>
                    </a:ext>
                  </a:extLst>
                </a:gridCol>
                <a:gridCol w="1872208">
                  <a:extLst>
                    <a:ext uri="{9D8B030D-6E8A-4147-A177-3AD203B41FA5}">
                      <a16:colId xmlns:a16="http://schemas.microsoft.com/office/drawing/2014/main" val="2189221564"/>
                    </a:ext>
                  </a:extLst>
                </a:gridCol>
              </a:tblGrid>
              <a:tr h="598598">
                <a:tc>
                  <a:txBody>
                    <a:bodyPr/>
                    <a:lstStyle/>
                    <a:p>
                      <a:endParaRPr lang="fi-FI" sz="1200" dirty="0">
                        <a:ln>
                          <a:noFill/>
                        </a:ln>
                        <a:solidFill>
                          <a:schemeClr val="bg1"/>
                        </a:solidFill>
                      </a:endParaRPr>
                    </a:p>
                  </a:txBody>
                  <a:tcPr/>
                </a:tc>
                <a:tc>
                  <a:txBody>
                    <a:bodyPr/>
                    <a:lstStyle/>
                    <a:p>
                      <a:pPr algn="ctr"/>
                      <a:r>
                        <a:rPr lang="fi-FI" sz="1200" dirty="0" smtClean="0">
                          <a:ln>
                            <a:noFill/>
                          </a:ln>
                          <a:solidFill>
                            <a:schemeClr val="bg1"/>
                          </a:solidFill>
                        </a:rPr>
                        <a:t>Niistä, joilla aiempaa kokemusta</a:t>
                      </a:r>
                      <a:endParaRPr lang="fi-FI" sz="1200" dirty="0">
                        <a:ln>
                          <a:noFill/>
                        </a:ln>
                        <a:solidFill>
                          <a:schemeClr val="bg1"/>
                        </a:solidFill>
                      </a:endParaRPr>
                    </a:p>
                  </a:txBody>
                  <a:tcPr/>
                </a:tc>
                <a:tc>
                  <a:txBody>
                    <a:bodyPr/>
                    <a:lstStyle/>
                    <a:p>
                      <a:pPr algn="ctr"/>
                      <a:r>
                        <a:rPr lang="fi-FI" sz="1200" dirty="0" smtClean="0">
                          <a:ln>
                            <a:noFill/>
                          </a:ln>
                          <a:solidFill>
                            <a:schemeClr val="bg1"/>
                          </a:solidFill>
                        </a:rPr>
                        <a:t>Olisi kiinnostunut</a:t>
                      </a:r>
                      <a:r>
                        <a:rPr lang="fi-FI" sz="1200" baseline="0" dirty="0" smtClean="0">
                          <a:ln>
                            <a:noFill/>
                          </a:ln>
                          <a:solidFill>
                            <a:schemeClr val="bg1"/>
                          </a:solidFill>
                        </a:rPr>
                        <a:t> tulevaisuudessa käyttämään</a:t>
                      </a:r>
                      <a:endParaRPr lang="fi-FI" sz="1200" dirty="0">
                        <a:ln>
                          <a:noFill/>
                        </a:ln>
                        <a:solidFill>
                          <a:schemeClr val="bg1"/>
                        </a:solidFill>
                      </a:endParaRPr>
                    </a:p>
                  </a:txBody>
                  <a:tcPr/>
                </a:tc>
                <a:extLst>
                  <a:ext uri="{0D108BD9-81ED-4DB2-BD59-A6C34878D82A}">
                    <a16:rowId xmlns:a16="http://schemas.microsoft.com/office/drawing/2014/main" val="2117485115"/>
                  </a:ext>
                </a:extLst>
              </a:tr>
              <a:tr h="290235">
                <a:tc>
                  <a:txBody>
                    <a:bodyPr/>
                    <a:lstStyle/>
                    <a:p>
                      <a:r>
                        <a:rPr lang="fi-FI" sz="1200" dirty="0" smtClean="0">
                          <a:ln>
                            <a:noFill/>
                          </a:ln>
                          <a:solidFill>
                            <a:schemeClr val="bg1"/>
                          </a:solidFill>
                        </a:rPr>
                        <a:t>Inspiraatiota</a:t>
                      </a:r>
                      <a:r>
                        <a:rPr lang="fi-FI" sz="1200" baseline="0" dirty="0" smtClean="0">
                          <a:ln>
                            <a:noFill/>
                          </a:ln>
                          <a:solidFill>
                            <a:schemeClr val="bg1"/>
                          </a:solidFill>
                        </a:rPr>
                        <a:t> etsiessä</a:t>
                      </a:r>
                      <a:endParaRPr lang="fi-FI" sz="1200" dirty="0">
                        <a:ln>
                          <a:noFill/>
                        </a:ln>
                        <a:solidFill>
                          <a:schemeClr val="bg1"/>
                        </a:solidFill>
                      </a:endParaRPr>
                    </a:p>
                  </a:txBody>
                  <a:tcPr/>
                </a:tc>
                <a:tc>
                  <a:txBody>
                    <a:bodyPr/>
                    <a:lstStyle/>
                    <a:p>
                      <a:pPr algn="ctr"/>
                      <a:r>
                        <a:rPr lang="fi-FI" sz="1200" dirty="0" smtClean="0">
                          <a:ln>
                            <a:noFill/>
                          </a:ln>
                          <a:solidFill>
                            <a:schemeClr val="bg1"/>
                          </a:solidFill>
                        </a:rPr>
                        <a:t>25 %</a:t>
                      </a:r>
                      <a:endParaRPr lang="fi-FI" sz="1200" dirty="0">
                        <a:ln>
                          <a:noFill/>
                        </a:ln>
                        <a:solidFill>
                          <a:schemeClr val="bg1"/>
                        </a:solidFill>
                      </a:endParaRPr>
                    </a:p>
                  </a:txBody>
                  <a:tcPr/>
                </a:tc>
                <a:tc>
                  <a:txBody>
                    <a:bodyPr/>
                    <a:lstStyle/>
                    <a:p>
                      <a:pPr algn="ctr"/>
                      <a:r>
                        <a:rPr lang="fi-FI" sz="1200" dirty="0" smtClean="0">
                          <a:ln>
                            <a:noFill/>
                          </a:ln>
                          <a:solidFill>
                            <a:schemeClr val="bg1"/>
                          </a:solidFill>
                        </a:rPr>
                        <a:t>80 %</a:t>
                      </a:r>
                      <a:endParaRPr lang="fi-FI" sz="1200" dirty="0">
                        <a:ln>
                          <a:noFill/>
                        </a:ln>
                        <a:solidFill>
                          <a:schemeClr val="bg1"/>
                        </a:solidFill>
                      </a:endParaRPr>
                    </a:p>
                  </a:txBody>
                  <a:tcPr/>
                </a:tc>
                <a:extLst>
                  <a:ext uri="{0D108BD9-81ED-4DB2-BD59-A6C34878D82A}">
                    <a16:rowId xmlns:a16="http://schemas.microsoft.com/office/drawing/2014/main" val="487597296"/>
                  </a:ext>
                </a:extLst>
              </a:tr>
              <a:tr h="773189">
                <a:tc>
                  <a:txBody>
                    <a:bodyPr/>
                    <a:lstStyle/>
                    <a:p>
                      <a:r>
                        <a:rPr lang="fi-FI" sz="1200" dirty="0" smtClean="0">
                          <a:ln>
                            <a:noFill/>
                          </a:ln>
                          <a:solidFill>
                            <a:schemeClr val="bg1"/>
                          </a:solidFill>
                        </a:rPr>
                        <a:t>Matkaa suunnitellessa, etsiessä</a:t>
                      </a:r>
                      <a:r>
                        <a:rPr lang="fi-FI" sz="1200" baseline="0" dirty="0" smtClean="0">
                          <a:ln>
                            <a:noFill/>
                          </a:ln>
                          <a:solidFill>
                            <a:schemeClr val="bg1"/>
                          </a:solidFill>
                        </a:rPr>
                        <a:t> tietoa potentiaalisista kohteista</a:t>
                      </a:r>
                      <a:endParaRPr lang="fi-FI" sz="1200" dirty="0">
                        <a:ln>
                          <a:noFill/>
                        </a:ln>
                        <a:solidFill>
                          <a:schemeClr val="bg1"/>
                        </a:solidFill>
                      </a:endParaRPr>
                    </a:p>
                  </a:txBody>
                  <a:tcPr/>
                </a:tc>
                <a:tc>
                  <a:txBody>
                    <a:bodyPr/>
                    <a:lstStyle/>
                    <a:p>
                      <a:pPr algn="ctr"/>
                      <a:r>
                        <a:rPr lang="fi-FI" sz="1200" baseline="0" dirty="0" smtClean="0">
                          <a:ln>
                            <a:noFill/>
                          </a:ln>
                          <a:solidFill>
                            <a:schemeClr val="bg1"/>
                          </a:solidFill>
                        </a:rPr>
                        <a:t>29 %</a:t>
                      </a:r>
                      <a:endParaRPr lang="fi-FI" sz="1200" dirty="0">
                        <a:ln>
                          <a:noFill/>
                        </a:ln>
                        <a:solidFill>
                          <a:schemeClr val="bg1"/>
                        </a:solidFill>
                      </a:endParaRPr>
                    </a:p>
                  </a:txBody>
                  <a:tcPr/>
                </a:tc>
                <a:tc>
                  <a:txBody>
                    <a:bodyPr/>
                    <a:lstStyle/>
                    <a:p>
                      <a:pPr algn="ctr"/>
                      <a:r>
                        <a:rPr lang="fi-FI" sz="1200" dirty="0" smtClean="0">
                          <a:ln>
                            <a:noFill/>
                          </a:ln>
                          <a:solidFill>
                            <a:schemeClr val="bg1"/>
                          </a:solidFill>
                        </a:rPr>
                        <a:t>75 %</a:t>
                      </a:r>
                      <a:endParaRPr lang="fi-FI" sz="1200" dirty="0">
                        <a:ln>
                          <a:noFill/>
                        </a:ln>
                        <a:solidFill>
                          <a:schemeClr val="bg1"/>
                        </a:solidFill>
                      </a:endParaRPr>
                    </a:p>
                  </a:txBody>
                  <a:tcPr/>
                </a:tc>
                <a:extLst>
                  <a:ext uri="{0D108BD9-81ED-4DB2-BD59-A6C34878D82A}">
                    <a16:rowId xmlns:a16="http://schemas.microsoft.com/office/drawing/2014/main" val="620881055"/>
                  </a:ext>
                </a:extLst>
              </a:tr>
              <a:tr h="424007">
                <a:tc>
                  <a:txBody>
                    <a:bodyPr/>
                    <a:lstStyle/>
                    <a:p>
                      <a:r>
                        <a:rPr lang="fi-FI" sz="1200" dirty="0" smtClean="0">
                          <a:ln>
                            <a:noFill/>
                          </a:ln>
                          <a:solidFill>
                            <a:schemeClr val="bg1"/>
                          </a:solidFill>
                        </a:rPr>
                        <a:t>Etsiessä</a:t>
                      </a:r>
                      <a:r>
                        <a:rPr lang="fi-FI" sz="1200" baseline="0" dirty="0" smtClean="0">
                          <a:ln>
                            <a:noFill/>
                          </a:ln>
                          <a:solidFill>
                            <a:schemeClr val="bg1"/>
                          </a:solidFill>
                        </a:rPr>
                        <a:t> tietoa valitusta kohteesta</a:t>
                      </a:r>
                      <a:endParaRPr lang="fi-FI" sz="1200" dirty="0">
                        <a:ln>
                          <a:noFill/>
                        </a:ln>
                        <a:solidFill>
                          <a:schemeClr val="bg1"/>
                        </a:solidFill>
                      </a:endParaRPr>
                    </a:p>
                  </a:txBody>
                  <a:tcPr/>
                </a:tc>
                <a:tc>
                  <a:txBody>
                    <a:bodyPr/>
                    <a:lstStyle/>
                    <a:p>
                      <a:pPr algn="ctr"/>
                      <a:r>
                        <a:rPr lang="fi-FI" sz="1200" dirty="0" smtClean="0">
                          <a:ln>
                            <a:noFill/>
                          </a:ln>
                          <a:solidFill>
                            <a:schemeClr val="bg1"/>
                          </a:solidFill>
                        </a:rPr>
                        <a:t>30 %</a:t>
                      </a:r>
                      <a:endParaRPr lang="fi-FI" sz="1200" dirty="0">
                        <a:ln>
                          <a:noFill/>
                        </a:ln>
                        <a:solidFill>
                          <a:schemeClr val="bg1"/>
                        </a:solidFill>
                      </a:endParaRPr>
                    </a:p>
                  </a:txBody>
                  <a:tcPr/>
                </a:tc>
                <a:tc>
                  <a:txBody>
                    <a:bodyPr/>
                    <a:lstStyle/>
                    <a:p>
                      <a:pPr algn="ctr"/>
                      <a:r>
                        <a:rPr lang="fi-FI" sz="1200" dirty="0" smtClean="0">
                          <a:ln>
                            <a:noFill/>
                          </a:ln>
                          <a:solidFill>
                            <a:schemeClr val="bg1"/>
                          </a:solidFill>
                        </a:rPr>
                        <a:t>65 %</a:t>
                      </a:r>
                      <a:endParaRPr lang="fi-FI" sz="1200" dirty="0">
                        <a:ln>
                          <a:noFill/>
                        </a:ln>
                        <a:solidFill>
                          <a:schemeClr val="bg1"/>
                        </a:solidFill>
                      </a:endParaRPr>
                    </a:p>
                  </a:txBody>
                  <a:tcPr/>
                </a:tc>
                <a:extLst>
                  <a:ext uri="{0D108BD9-81ED-4DB2-BD59-A6C34878D82A}">
                    <a16:rowId xmlns:a16="http://schemas.microsoft.com/office/drawing/2014/main" val="1647541004"/>
                  </a:ext>
                </a:extLst>
              </a:tr>
              <a:tr h="290235">
                <a:tc>
                  <a:txBody>
                    <a:bodyPr/>
                    <a:lstStyle/>
                    <a:p>
                      <a:r>
                        <a:rPr lang="fi-FI" sz="1200" dirty="0" smtClean="0">
                          <a:ln>
                            <a:noFill/>
                          </a:ln>
                          <a:solidFill>
                            <a:schemeClr val="bg1"/>
                          </a:solidFill>
                        </a:rPr>
                        <a:t>Matkakohteessa ollessa</a:t>
                      </a:r>
                      <a:endParaRPr lang="fi-FI" sz="1200" dirty="0">
                        <a:ln>
                          <a:noFill/>
                        </a:ln>
                        <a:solidFill>
                          <a:schemeClr val="bg1"/>
                        </a:solidFill>
                      </a:endParaRPr>
                    </a:p>
                  </a:txBody>
                  <a:tcPr/>
                </a:tc>
                <a:tc>
                  <a:txBody>
                    <a:bodyPr/>
                    <a:lstStyle/>
                    <a:p>
                      <a:pPr algn="ctr"/>
                      <a:r>
                        <a:rPr lang="fi-FI" sz="1200" dirty="0" smtClean="0">
                          <a:ln>
                            <a:noFill/>
                          </a:ln>
                          <a:solidFill>
                            <a:schemeClr val="bg1"/>
                          </a:solidFill>
                        </a:rPr>
                        <a:t>25 %</a:t>
                      </a:r>
                      <a:endParaRPr lang="fi-FI" sz="1200" dirty="0">
                        <a:ln>
                          <a:noFill/>
                        </a:ln>
                        <a:solidFill>
                          <a:schemeClr val="bg1"/>
                        </a:solidFill>
                      </a:endParaRPr>
                    </a:p>
                  </a:txBody>
                  <a:tcPr/>
                </a:tc>
                <a:tc>
                  <a:txBody>
                    <a:bodyPr/>
                    <a:lstStyle/>
                    <a:p>
                      <a:pPr algn="ctr"/>
                      <a:r>
                        <a:rPr lang="fi-FI" sz="1200" dirty="0" smtClean="0">
                          <a:ln>
                            <a:noFill/>
                          </a:ln>
                          <a:solidFill>
                            <a:schemeClr val="bg1"/>
                          </a:solidFill>
                        </a:rPr>
                        <a:t>55 %</a:t>
                      </a:r>
                      <a:endParaRPr lang="fi-FI" sz="1200" dirty="0">
                        <a:ln>
                          <a:noFill/>
                        </a:ln>
                        <a:solidFill>
                          <a:schemeClr val="bg1"/>
                        </a:solidFill>
                      </a:endParaRPr>
                    </a:p>
                  </a:txBody>
                  <a:tcPr/>
                </a:tc>
                <a:extLst>
                  <a:ext uri="{0D108BD9-81ED-4DB2-BD59-A6C34878D82A}">
                    <a16:rowId xmlns:a16="http://schemas.microsoft.com/office/drawing/2014/main" val="887932496"/>
                  </a:ext>
                </a:extLst>
              </a:tr>
            </a:tbl>
          </a:graphicData>
        </a:graphic>
      </p:graphicFrame>
      <p:sp>
        <p:nvSpPr>
          <p:cNvPr id="7" name="Tekstiruutu 6"/>
          <p:cNvSpPr txBox="1"/>
          <p:nvPr/>
        </p:nvSpPr>
        <p:spPr>
          <a:xfrm>
            <a:off x="467544" y="1345332"/>
            <a:ext cx="6696744" cy="523220"/>
          </a:xfrm>
          <a:prstGeom prst="rect">
            <a:avLst/>
          </a:prstGeom>
          <a:noFill/>
        </p:spPr>
        <p:txBody>
          <a:bodyPr wrap="square" rtlCol="0">
            <a:spAutoFit/>
          </a:bodyPr>
          <a:lstStyle/>
          <a:p>
            <a:pPr marL="182563" indent="-182563">
              <a:buClr>
                <a:schemeClr val="bg1"/>
              </a:buClr>
              <a:buSzPct val="120000"/>
              <a:buFont typeface="Arial" panose="020B0604020202020204" pitchFamily="34" charset="0"/>
              <a:buChar char="•"/>
            </a:pPr>
            <a:r>
              <a:rPr lang="fi-FI" dirty="0" smtClean="0">
                <a:solidFill>
                  <a:schemeClr val="bg1"/>
                </a:solidFill>
              </a:rPr>
              <a:t>Hieman yli puolet oli käyttänyt VR-teknologiaa aiemmin, mutta vain hieman alle 30 % matkailuun liittyvissä tilanteissa</a:t>
            </a:r>
            <a:endParaRPr lang="fi-FI" dirty="0">
              <a:solidFill>
                <a:schemeClr val="bg1"/>
              </a:solidFill>
            </a:endParaRPr>
          </a:p>
        </p:txBody>
      </p:sp>
      <p:sp>
        <p:nvSpPr>
          <p:cNvPr id="8" name="Tekstiruutu 7"/>
          <p:cNvSpPr txBox="1"/>
          <p:nvPr/>
        </p:nvSpPr>
        <p:spPr>
          <a:xfrm>
            <a:off x="8100392" y="5377780"/>
            <a:ext cx="971741" cy="261610"/>
          </a:xfrm>
          <a:prstGeom prst="rect">
            <a:avLst/>
          </a:prstGeom>
          <a:noFill/>
        </p:spPr>
        <p:txBody>
          <a:bodyPr wrap="none" rtlCol="0">
            <a:spAutoFit/>
          </a:bodyPr>
          <a:lstStyle/>
          <a:p>
            <a:r>
              <a:rPr lang="fi-FI" sz="1100" dirty="0" smtClean="0">
                <a:solidFill>
                  <a:schemeClr val="bg1"/>
                </a:solidFill>
              </a:rPr>
              <a:t>© Toni Repo</a:t>
            </a:r>
            <a:endParaRPr lang="fi-FI" sz="1100" dirty="0">
              <a:solidFill>
                <a:schemeClr val="bg1"/>
              </a:solidFill>
            </a:endParaRPr>
          </a:p>
        </p:txBody>
      </p:sp>
    </p:spTree>
    <p:extLst>
      <p:ext uri="{BB962C8B-B14F-4D97-AF65-F5344CB8AC3E}">
        <p14:creationId xmlns:p14="http://schemas.microsoft.com/office/powerpoint/2010/main" val="1983897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179512" y="409228"/>
            <a:ext cx="8029326" cy="581620"/>
          </a:xfrm>
          <a:solidFill>
            <a:schemeClr val="bg1">
              <a:alpha val="50000"/>
            </a:schemeClr>
          </a:solidFill>
        </p:spPr>
        <p:txBody>
          <a:bodyPr/>
          <a:lstStyle/>
          <a:p>
            <a:r>
              <a:rPr lang="fi-FI" dirty="0" smtClean="0">
                <a:solidFill>
                  <a:schemeClr val="accent2"/>
                </a:solidFill>
              </a:rPr>
              <a:t>Tulosten hyödyntäminen yritystoiminnassa </a:t>
            </a:r>
            <a:endParaRPr lang="fi-FI" dirty="0">
              <a:solidFill>
                <a:schemeClr val="accent2"/>
              </a:solidFill>
            </a:endParaRPr>
          </a:p>
        </p:txBody>
      </p:sp>
      <p:sp>
        <p:nvSpPr>
          <p:cNvPr id="3" name="Sisällön paikkamerkki 2"/>
          <p:cNvSpPr>
            <a:spLocks noGrp="1"/>
          </p:cNvSpPr>
          <p:nvPr>
            <p:ph idx="1"/>
          </p:nvPr>
        </p:nvSpPr>
        <p:spPr>
          <a:xfrm>
            <a:off x="761872" y="1171192"/>
            <a:ext cx="7921748" cy="3749462"/>
          </a:xfrm>
          <a:solidFill>
            <a:schemeClr val="bg1">
              <a:alpha val="50000"/>
            </a:schemeClr>
          </a:solidFill>
        </p:spPr>
        <p:txBody>
          <a:bodyPr/>
          <a:lstStyle/>
          <a:p>
            <a:r>
              <a:rPr lang="en-GB" dirty="0" err="1" smtClean="0"/>
              <a:t>Laitteesta</a:t>
            </a:r>
            <a:r>
              <a:rPr lang="en-GB" dirty="0" smtClean="0"/>
              <a:t> </a:t>
            </a:r>
            <a:r>
              <a:rPr lang="en-GB" dirty="0" err="1" smtClean="0"/>
              <a:t>riippumatta</a:t>
            </a:r>
            <a:r>
              <a:rPr lang="en-GB" dirty="0" smtClean="0"/>
              <a:t> </a:t>
            </a:r>
            <a:r>
              <a:rPr lang="en-GB" dirty="0" err="1" smtClean="0"/>
              <a:t>kokemus</a:t>
            </a:r>
            <a:r>
              <a:rPr lang="en-GB" dirty="0" smtClean="0"/>
              <a:t> </a:t>
            </a:r>
            <a:r>
              <a:rPr lang="en-GB" dirty="0" err="1" smtClean="0"/>
              <a:t>positiivinen</a:t>
            </a:r>
            <a:r>
              <a:rPr lang="en-GB" dirty="0" smtClean="0"/>
              <a:t>, </a:t>
            </a:r>
            <a:r>
              <a:rPr lang="en-GB" dirty="0" err="1" smtClean="0"/>
              <a:t>mutta</a:t>
            </a:r>
            <a:r>
              <a:rPr lang="en-GB" dirty="0" smtClean="0"/>
              <a:t> </a:t>
            </a:r>
            <a:r>
              <a:rPr lang="en-GB" dirty="0" err="1" smtClean="0"/>
              <a:t>syvällisempi</a:t>
            </a:r>
            <a:r>
              <a:rPr lang="en-GB" dirty="0" smtClean="0"/>
              <a:t> VR-</a:t>
            </a:r>
            <a:r>
              <a:rPr lang="en-GB" dirty="0" err="1" smtClean="0"/>
              <a:t>laseilla</a:t>
            </a:r>
            <a:endParaRPr lang="en-GB" dirty="0" smtClean="0"/>
          </a:p>
          <a:p>
            <a:r>
              <a:rPr lang="en-GB" dirty="0" err="1" smtClean="0"/>
              <a:t>Yritysten</a:t>
            </a:r>
            <a:r>
              <a:rPr lang="en-GB" dirty="0" smtClean="0"/>
              <a:t> </a:t>
            </a:r>
            <a:r>
              <a:rPr lang="en-GB" dirty="0" err="1" smtClean="0"/>
              <a:t>ja</a:t>
            </a:r>
            <a:r>
              <a:rPr lang="en-GB" dirty="0" smtClean="0"/>
              <a:t> </a:t>
            </a:r>
            <a:r>
              <a:rPr lang="en-GB" dirty="0" err="1" smtClean="0"/>
              <a:t>matkakohteiden</a:t>
            </a:r>
            <a:r>
              <a:rPr lang="en-GB" dirty="0" smtClean="0"/>
              <a:t> </a:t>
            </a:r>
            <a:r>
              <a:rPr lang="en-GB" dirty="0" err="1" smtClean="0"/>
              <a:t>kannattaa</a:t>
            </a:r>
            <a:r>
              <a:rPr lang="en-GB" dirty="0" smtClean="0"/>
              <a:t> </a:t>
            </a:r>
            <a:r>
              <a:rPr lang="en-GB" dirty="0" err="1" smtClean="0"/>
              <a:t>harkita</a:t>
            </a:r>
            <a:r>
              <a:rPr lang="en-GB" dirty="0" smtClean="0"/>
              <a:t> 360</a:t>
            </a:r>
            <a:r>
              <a:rPr lang="en-GB" dirty="0" smtClean="0">
                <a:latin typeface="Palatino Linotype" panose="02040502050505030304" pitchFamily="18" charset="0"/>
              </a:rPr>
              <a:t>°-</a:t>
            </a:r>
            <a:r>
              <a:rPr lang="en-GB" dirty="0" err="1" smtClean="0">
                <a:latin typeface="Palatino Linotype" panose="02040502050505030304" pitchFamily="18" charset="0"/>
              </a:rPr>
              <a:t>videoiden</a:t>
            </a:r>
            <a:r>
              <a:rPr lang="en-GB" dirty="0" smtClean="0">
                <a:latin typeface="Palatino Linotype" panose="02040502050505030304" pitchFamily="18" charset="0"/>
              </a:rPr>
              <a:t> </a:t>
            </a:r>
            <a:r>
              <a:rPr lang="en-GB" dirty="0" err="1" smtClean="0">
                <a:latin typeface="Palatino Linotype" panose="02040502050505030304" pitchFamily="18" charset="0"/>
              </a:rPr>
              <a:t>omaksumista</a:t>
            </a:r>
            <a:r>
              <a:rPr lang="en-GB" dirty="0" smtClean="0">
                <a:latin typeface="Palatino Linotype" panose="02040502050505030304" pitchFamily="18" charset="0"/>
              </a:rPr>
              <a:t> </a:t>
            </a:r>
            <a:r>
              <a:rPr lang="en-GB" dirty="0" err="1" smtClean="0">
                <a:latin typeface="Palatino Linotype" panose="02040502050505030304" pitchFamily="18" charset="0"/>
              </a:rPr>
              <a:t>omaan</a:t>
            </a:r>
            <a:r>
              <a:rPr lang="en-GB" dirty="0" smtClean="0">
                <a:latin typeface="Palatino Linotype" panose="02040502050505030304" pitchFamily="18" charset="0"/>
              </a:rPr>
              <a:t> </a:t>
            </a:r>
            <a:r>
              <a:rPr lang="en-GB" dirty="0" err="1" smtClean="0">
                <a:latin typeface="Palatino Linotype" panose="02040502050505030304" pitchFamily="18" charset="0"/>
              </a:rPr>
              <a:t>toimintaansa</a:t>
            </a:r>
            <a:r>
              <a:rPr lang="en-GB" dirty="0" smtClean="0">
                <a:latin typeface="Palatino Linotype" panose="02040502050505030304" pitchFamily="18" charset="0"/>
              </a:rPr>
              <a:t> </a:t>
            </a:r>
          </a:p>
          <a:p>
            <a:pPr lvl="1"/>
            <a:r>
              <a:rPr lang="en-GB" dirty="0" err="1" smtClean="0">
                <a:latin typeface="Palatino Linotype" panose="02040502050505030304" pitchFamily="18" charset="0"/>
              </a:rPr>
              <a:t>Synnyttää</a:t>
            </a:r>
            <a:r>
              <a:rPr lang="en-GB" dirty="0" smtClean="0">
                <a:latin typeface="Palatino Linotype" panose="02040502050505030304" pitchFamily="18" charset="0"/>
              </a:rPr>
              <a:t> </a:t>
            </a:r>
            <a:r>
              <a:rPr lang="en-GB" dirty="0" err="1" smtClean="0">
                <a:latin typeface="Palatino Linotype" panose="02040502050505030304" pitchFamily="18" charset="0"/>
              </a:rPr>
              <a:t>matkustushalukkuutta</a:t>
            </a:r>
            <a:endParaRPr lang="en-GB" dirty="0" smtClean="0">
              <a:latin typeface="Palatino Linotype" panose="02040502050505030304" pitchFamily="18" charset="0"/>
            </a:endParaRPr>
          </a:p>
          <a:p>
            <a:pPr lvl="1"/>
            <a:r>
              <a:rPr lang="en-GB" dirty="0" err="1" smtClean="0">
                <a:latin typeface="Palatino Linotype" panose="02040502050505030304" pitchFamily="18" charset="0"/>
              </a:rPr>
              <a:t>Vahva</a:t>
            </a:r>
            <a:r>
              <a:rPr lang="en-GB" dirty="0" smtClean="0">
                <a:latin typeface="Palatino Linotype" panose="02040502050505030304" pitchFamily="18" charset="0"/>
              </a:rPr>
              <a:t> </a:t>
            </a:r>
            <a:r>
              <a:rPr lang="en-GB" dirty="0" err="1" smtClean="0">
                <a:latin typeface="Palatino Linotype" panose="02040502050505030304" pitchFamily="18" charset="0"/>
              </a:rPr>
              <a:t>potentiaali</a:t>
            </a:r>
            <a:r>
              <a:rPr lang="en-GB" dirty="0" smtClean="0">
                <a:latin typeface="Palatino Linotype" panose="02040502050505030304" pitchFamily="18" charset="0"/>
              </a:rPr>
              <a:t> </a:t>
            </a:r>
            <a:r>
              <a:rPr lang="en-GB" dirty="0" err="1" smtClean="0">
                <a:latin typeface="Palatino Linotype" panose="02040502050505030304" pitchFamily="18" charset="0"/>
              </a:rPr>
              <a:t>sitouttaa</a:t>
            </a:r>
            <a:r>
              <a:rPr lang="en-GB" dirty="0" smtClean="0">
                <a:latin typeface="Palatino Linotype" panose="02040502050505030304" pitchFamily="18" charset="0"/>
              </a:rPr>
              <a:t> </a:t>
            </a:r>
            <a:r>
              <a:rPr lang="en-GB" dirty="0" err="1" smtClean="0">
                <a:latin typeface="Palatino Linotype" panose="02040502050505030304" pitchFamily="18" charset="0"/>
              </a:rPr>
              <a:t>potentiaalisia</a:t>
            </a:r>
            <a:r>
              <a:rPr lang="en-GB" dirty="0" smtClean="0">
                <a:latin typeface="Palatino Linotype" panose="02040502050505030304" pitchFamily="18" charset="0"/>
              </a:rPr>
              <a:t> </a:t>
            </a:r>
            <a:r>
              <a:rPr lang="en-GB" dirty="0" err="1" smtClean="0">
                <a:latin typeface="Palatino Linotype" panose="02040502050505030304" pitchFamily="18" charset="0"/>
              </a:rPr>
              <a:t>matkailijoita</a:t>
            </a:r>
            <a:r>
              <a:rPr lang="en-GB" dirty="0" smtClean="0">
                <a:latin typeface="Palatino Linotype" panose="02040502050505030304" pitchFamily="18" charset="0"/>
              </a:rPr>
              <a:t>, </a:t>
            </a:r>
            <a:r>
              <a:rPr lang="en-GB" dirty="0" err="1" smtClean="0">
                <a:latin typeface="Palatino Linotype" panose="02040502050505030304" pitchFamily="18" charset="0"/>
              </a:rPr>
              <a:t>saada</a:t>
            </a:r>
            <a:r>
              <a:rPr lang="en-GB" dirty="0" smtClean="0">
                <a:latin typeface="Palatino Linotype" panose="02040502050505030304" pitchFamily="18" charset="0"/>
              </a:rPr>
              <a:t> </a:t>
            </a:r>
            <a:r>
              <a:rPr lang="en-GB" dirty="0" err="1" smtClean="0">
                <a:latin typeface="Palatino Linotype" panose="02040502050505030304" pitchFamily="18" charset="0"/>
              </a:rPr>
              <a:t>kauppaa</a:t>
            </a:r>
            <a:r>
              <a:rPr lang="en-GB" dirty="0" smtClean="0">
                <a:latin typeface="Palatino Linotype" panose="02040502050505030304" pitchFamily="18" charset="0"/>
              </a:rPr>
              <a:t> </a:t>
            </a:r>
            <a:r>
              <a:rPr lang="en-GB" dirty="0" err="1" smtClean="0">
                <a:latin typeface="Palatino Linotype" panose="02040502050505030304" pitchFamily="18" charset="0"/>
              </a:rPr>
              <a:t>syntymään</a:t>
            </a:r>
            <a:r>
              <a:rPr lang="en-GB" dirty="0" smtClean="0">
                <a:latin typeface="Palatino Linotype" panose="02040502050505030304" pitchFamily="18" charset="0"/>
              </a:rPr>
              <a:t> </a:t>
            </a:r>
            <a:r>
              <a:rPr lang="en-GB" dirty="0" err="1" smtClean="0">
                <a:latin typeface="Palatino Linotype" panose="02040502050505030304" pitchFamily="18" charset="0"/>
              </a:rPr>
              <a:t>ja</a:t>
            </a:r>
            <a:r>
              <a:rPr lang="en-GB" dirty="0" smtClean="0">
                <a:latin typeface="Palatino Linotype" panose="02040502050505030304" pitchFamily="18" charset="0"/>
              </a:rPr>
              <a:t> </a:t>
            </a:r>
            <a:r>
              <a:rPr lang="en-GB" dirty="0" err="1" smtClean="0">
                <a:latin typeface="Palatino Linotype" panose="02040502050505030304" pitchFamily="18" charset="0"/>
              </a:rPr>
              <a:t>kilpailuetua</a:t>
            </a:r>
            <a:r>
              <a:rPr lang="en-GB" dirty="0" smtClean="0">
                <a:latin typeface="Palatino Linotype" panose="02040502050505030304" pitchFamily="18" charset="0"/>
              </a:rPr>
              <a:t> </a:t>
            </a:r>
          </a:p>
          <a:p>
            <a:pPr lvl="1"/>
            <a:r>
              <a:rPr lang="en-GB" dirty="0" err="1" smtClean="0">
                <a:latin typeface="Palatino Linotype" panose="02040502050505030304" pitchFamily="18" charset="0"/>
              </a:rPr>
              <a:t>Tarjoaa</a:t>
            </a:r>
            <a:r>
              <a:rPr lang="en-GB" dirty="0" smtClean="0">
                <a:latin typeface="Palatino Linotype" panose="02040502050505030304" pitchFamily="18" charset="0"/>
              </a:rPr>
              <a:t> </a:t>
            </a:r>
            <a:r>
              <a:rPr lang="en-GB" dirty="0" err="1" smtClean="0">
                <a:latin typeface="Palatino Linotype" panose="02040502050505030304" pitchFamily="18" charset="0"/>
              </a:rPr>
              <a:t>enemmän</a:t>
            </a:r>
            <a:r>
              <a:rPr lang="en-GB" dirty="0" smtClean="0">
                <a:latin typeface="Palatino Linotype" panose="02040502050505030304" pitchFamily="18" charset="0"/>
              </a:rPr>
              <a:t> </a:t>
            </a:r>
            <a:r>
              <a:rPr lang="en-GB" dirty="0" err="1" smtClean="0">
                <a:latin typeface="Palatino Linotype" panose="02040502050505030304" pitchFamily="18" charset="0"/>
              </a:rPr>
              <a:t>tietoa</a:t>
            </a:r>
            <a:r>
              <a:rPr lang="en-GB" dirty="0" smtClean="0">
                <a:latin typeface="Palatino Linotype" panose="02040502050505030304" pitchFamily="18" charset="0"/>
              </a:rPr>
              <a:t> </a:t>
            </a:r>
            <a:r>
              <a:rPr lang="en-GB" dirty="0" err="1" smtClean="0">
                <a:latin typeface="Palatino Linotype" panose="02040502050505030304" pitchFamily="18" charset="0"/>
              </a:rPr>
              <a:t>kuin</a:t>
            </a:r>
            <a:r>
              <a:rPr lang="en-GB" dirty="0" smtClean="0">
                <a:latin typeface="Palatino Linotype" panose="02040502050505030304" pitchFamily="18" charset="0"/>
              </a:rPr>
              <a:t> </a:t>
            </a:r>
            <a:r>
              <a:rPr lang="en-GB" dirty="0" err="1" smtClean="0">
                <a:latin typeface="Palatino Linotype" panose="02040502050505030304" pitchFamily="18" charset="0"/>
              </a:rPr>
              <a:t>perinteinen</a:t>
            </a:r>
            <a:r>
              <a:rPr lang="en-GB" dirty="0" smtClean="0">
                <a:latin typeface="Palatino Linotype" panose="02040502050505030304" pitchFamily="18" charset="0"/>
              </a:rPr>
              <a:t> video</a:t>
            </a:r>
          </a:p>
          <a:p>
            <a:pPr lvl="1"/>
            <a:r>
              <a:rPr lang="en-GB" dirty="0" err="1" smtClean="0">
                <a:latin typeface="Palatino Linotype" panose="02040502050505030304" pitchFamily="18" charset="0"/>
              </a:rPr>
              <a:t>Toimii</a:t>
            </a:r>
            <a:r>
              <a:rPr lang="en-GB" dirty="0" smtClean="0">
                <a:latin typeface="Palatino Linotype" panose="02040502050505030304" pitchFamily="18" charset="0"/>
              </a:rPr>
              <a:t> </a:t>
            </a:r>
            <a:r>
              <a:rPr lang="en-GB" dirty="0" err="1" smtClean="0">
                <a:latin typeface="Palatino Linotype" panose="02040502050505030304" pitchFamily="18" charset="0"/>
              </a:rPr>
              <a:t>hyvin</a:t>
            </a:r>
            <a:r>
              <a:rPr lang="en-GB" dirty="0" smtClean="0">
                <a:latin typeface="Palatino Linotype" panose="02040502050505030304" pitchFamily="18" charset="0"/>
              </a:rPr>
              <a:t> </a:t>
            </a:r>
            <a:r>
              <a:rPr lang="en-GB" dirty="0" err="1" smtClean="0">
                <a:latin typeface="Palatino Linotype" panose="02040502050505030304" pitchFamily="18" charset="0"/>
              </a:rPr>
              <a:t>matkakohteiden</a:t>
            </a:r>
            <a:r>
              <a:rPr lang="en-GB" dirty="0" smtClean="0">
                <a:latin typeface="Palatino Linotype" panose="02040502050505030304" pitchFamily="18" charset="0"/>
              </a:rPr>
              <a:t> </a:t>
            </a:r>
            <a:r>
              <a:rPr lang="en-GB" dirty="0" err="1" smtClean="0">
                <a:latin typeface="Palatino Linotype" panose="02040502050505030304" pitchFamily="18" charset="0"/>
              </a:rPr>
              <a:t>ja</a:t>
            </a:r>
            <a:r>
              <a:rPr lang="en-GB" dirty="0" smtClean="0">
                <a:latin typeface="Palatino Linotype" panose="02040502050505030304" pitchFamily="18" charset="0"/>
              </a:rPr>
              <a:t> </a:t>
            </a:r>
            <a:r>
              <a:rPr lang="en-GB" dirty="0" err="1" smtClean="0">
                <a:latin typeface="Palatino Linotype" panose="02040502050505030304" pitchFamily="18" charset="0"/>
              </a:rPr>
              <a:t>yritysten</a:t>
            </a:r>
            <a:r>
              <a:rPr lang="en-GB" dirty="0" smtClean="0">
                <a:latin typeface="Palatino Linotype" panose="02040502050505030304" pitchFamily="18" charset="0"/>
              </a:rPr>
              <a:t> </a:t>
            </a:r>
            <a:r>
              <a:rPr lang="en-GB" dirty="0" err="1" smtClean="0">
                <a:latin typeface="Palatino Linotype" panose="02040502050505030304" pitchFamily="18" charset="0"/>
              </a:rPr>
              <a:t>esittelyssä</a:t>
            </a:r>
            <a:r>
              <a:rPr lang="en-GB" dirty="0" smtClean="0">
                <a:latin typeface="Palatino Linotype" panose="02040502050505030304" pitchFamily="18" charset="0"/>
              </a:rPr>
              <a:t> </a:t>
            </a:r>
            <a:endParaRPr lang="en-GB" dirty="0" smtClean="0"/>
          </a:p>
          <a:p>
            <a:endParaRPr lang="en-GB" dirty="0" smtClean="0"/>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17</a:t>
            </a:fld>
            <a:endParaRPr lang="fi-FI"/>
          </a:p>
        </p:txBody>
      </p:sp>
    </p:spTree>
    <p:extLst>
      <p:ext uri="{BB962C8B-B14F-4D97-AF65-F5344CB8AC3E}">
        <p14:creationId xmlns:p14="http://schemas.microsoft.com/office/powerpoint/2010/main" val="267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79091" y="295626"/>
            <a:ext cx="8352928" cy="581620"/>
          </a:xfrm>
        </p:spPr>
        <p:txBody>
          <a:bodyPr/>
          <a:lstStyle/>
          <a:p>
            <a:r>
              <a:rPr lang="fi-FI" dirty="0" smtClean="0">
                <a:solidFill>
                  <a:schemeClr val="accent2"/>
                </a:solidFill>
              </a:rPr>
              <a:t>Vinkkejä 360</a:t>
            </a:r>
            <a:r>
              <a:rPr lang="fi-FI" dirty="0" smtClean="0">
                <a:solidFill>
                  <a:schemeClr val="accent2"/>
                </a:solidFill>
                <a:latin typeface="Palatino Linotype" panose="02040502050505030304" pitchFamily="18" charset="0"/>
              </a:rPr>
              <a:t>°-</a:t>
            </a:r>
            <a:r>
              <a:rPr lang="fi-FI" dirty="0" smtClean="0">
                <a:solidFill>
                  <a:schemeClr val="accent2"/>
                </a:solidFill>
              </a:rPr>
              <a:t>videoiden kuvaukseen ja käyttöön</a:t>
            </a:r>
            <a:endParaRPr lang="fi-FI" dirty="0">
              <a:solidFill>
                <a:schemeClr val="accent2"/>
              </a:solidFill>
            </a:endParaRPr>
          </a:p>
        </p:txBody>
      </p:sp>
      <p:sp>
        <p:nvSpPr>
          <p:cNvPr id="3" name="Sisällön paikkamerkki 2"/>
          <p:cNvSpPr>
            <a:spLocks noGrp="1"/>
          </p:cNvSpPr>
          <p:nvPr>
            <p:ph idx="1"/>
          </p:nvPr>
        </p:nvSpPr>
        <p:spPr>
          <a:xfrm>
            <a:off x="443430" y="1057300"/>
            <a:ext cx="7921748" cy="3749462"/>
          </a:xfrm>
        </p:spPr>
        <p:txBody>
          <a:bodyPr/>
          <a:lstStyle/>
          <a:p>
            <a:r>
              <a:rPr lang="en-GB" dirty="0" err="1" smtClean="0"/>
              <a:t>Huomioi</a:t>
            </a:r>
            <a:r>
              <a:rPr lang="en-GB" dirty="0" smtClean="0"/>
              <a:t> </a:t>
            </a:r>
            <a:r>
              <a:rPr lang="en-GB" dirty="0" err="1" smtClean="0"/>
              <a:t>katsoja</a:t>
            </a:r>
            <a:r>
              <a:rPr lang="en-GB" dirty="0" smtClean="0"/>
              <a:t> </a:t>
            </a:r>
          </a:p>
          <a:p>
            <a:pPr lvl="1"/>
            <a:r>
              <a:rPr lang="en-GB" dirty="0" err="1"/>
              <a:t>k</a:t>
            </a:r>
            <a:r>
              <a:rPr lang="en-GB" dirty="0" err="1" smtClean="0"/>
              <a:t>enelle</a:t>
            </a:r>
            <a:r>
              <a:rPr lang="en-GB" dirty="0" smtClean="0"/>
              <a:t> </a:t>
            </a:r>
            <a:r>
              <a:rPr lang="en-GB" dirty="0" err="1" smtClean="0"/>
              <a:t>haluat</a:t>
            </a:r>
            <a:r>
              <a:rPr lang="en-GB" dirty="0" smtClean="0"/>
              <a:t> </a:t>
            </a:r>
            <a:r>
              <a:rPr lang="en-GB" dirty="0" err="1" smtClean="0"/>
              <a:t>suunnata</a:t>
            </a:r>
            <a:r>
              <a:rPr lang="en-GB" dirty="0" smtClean="0"/>
              <a:t> </a:t>
            </a:r>
            <a:r>
              <a:rPr lang="en-GB" dirty="0" err="1" smtClean="0"/>
              <a:t>videon</a:t>
            </a:r>
            <a:endParaRPr lang="en-GB" dirty="0" smtClean="0"/>
          </a:p>
          <a:p>
            <a:pPr lvl="1"/>
            <a:r>
              <a:rPr lang="en-GB" dirty="0" err="1" smtClean="0"/>
              <a:t>testaa</a:t>
            </a:r>
            <a:r>
              <a:rPr lang="en-GB" dirty="0" smtClean="0"/>
              <a:t> </a:t>
            </a:r>
            <a:r>
              <a:rPr lang="en-GB" dirty="0" err="1" smtClean="0"/>
              <a:t>kuvakulmat</a:t>
            </a:r>
            <a:r>
              <a:rPr lang="en-GB" dirty="0" smtClean="0"/>
              <a:t> </a:t>
            </a:r>
          </a:p>
          <a:p>
            <a:pPr lvl="1"/>
            <a:r>
              <a:rPr lang="en-GB" dirty="0" err="1" smtClean="0"/>
              <a:t>mieti</a:t>
            </a:r>
            <a:r>
              <a:rPr lang="en-GB" dirty="0" smtClean="0"/>
              <a:t> </a:t>
            </a:r>
            <a:r>
              <a:rPr lang="en-GB" dirty="0" err="1" smtClean="0"/>
              <a:t>äänimaailma</a:t>
            </a:r>
            <a:r>
              <a:rPr lang="en-GB" dirty="0" smtClean="0"/>
              <a:t>  </a:t>
            </a:r>
          </a:p>
          <a:p>
            <a:pPr lvl="1"/>
            <a:r>
              <a:rPr lang="en-GB" dirty="0" err="1"/>
              <a:t>m</a:t>
            </a:r>
            <a:r>
              <a:rPr lang="en-GB" dirty="0" err="1" smtClean="0"/>
              <a:t>ieti</a:t>
            </a:r>
            <a:r>
              <a:rPr lang="en-GB" dirty="0" smtClean="0"/>
              <a:t> </a:t>
            </a:r>
            <a:r>
              <a:rPr lang="en-GB" dirty="0" err="1" smtClean="0"/>
              <a:t>kuvauspaikka</a:t>
            </a:r>
            <a:endParaRPr lang="en-GB" dirty="0"/>
          </a:p>
          <a:p>
            <a:pPr lvl="1"/>
            <a:r>
              <a:rPr lang="en-GB" dirty="0" err="1" smtClean="0"/>
              <a:t>huomioi</a:t>
            </a:r>
            <a:r>
              <a:rPr lang="en-GB" dirty="0" smtClean="0"/>
              <a:t> </a:t>
            </a:r>
            <a:r>
              <a:rPr lang="en-GB" dirty="0" err="1" smtClean="0"/>
              <a:t>kuvauskorkeus</a:t>
            </a:r>
            <a:endParaRPr lang="en-GB" dirty="0" smtClean="0"/>
          </a:p>
          <a:p>
            <a:pPr lvl="1"/>
            <a:r>
              <a:rPr lang="en-GB" dirty="0" err="1"/>
              <a:t>k</a:t>
            </a:r>
            <a:r>
              <a:rPr lang="en-GB" dirty="0" err="1" smtClean="0"/>
              <a:t>atseen</a:t>
            </a:r>
            <a:r>
              <a:rPr lang="en-GB" dirty="0" smtClean="0"/>
              <a:t> </a:t>
            </a:r>
            <a:r>
              <a:rPr lang="en-GB" dirty="0" err="1" smtClean="0"/>
              <a:t>ohjaaminen</a:t>
            </a:r>
            <a:endParaRPr lang="en-GB" dirty="0" smtClean="0"/>
          </a:p>
          <a:p>
            <a:r>
              <a:rPr lang="en-GB" dirty="0" err="1" smtClean="0"/>
              <a:t>Käsikirjoita</a:t>
            </a:r>
            <a:r>
              <a:rPr lang="en-GB" dirty="0" smtClean="0"/>
              <a:t> – </a:t>
            </a:r>
            <a:r>
              <a:rPr lang="en-GB" dirty="0" err="1" smtClean="0"/>
              <a:t>muista</a:t>
            </a:r>
            <a:r>
              <a:rPr lang="en-GB" dirty="0" smtClean="0"/>
              <a:t> </a:t>
            </a:r>
            <a:r>
              <a:rPr lang="en-GB" dirty="0" err="1" smtClean="0"/>
              <a:t>tarinallisuus</a:t>
            </a:r>
            <a:endParaRPr lang="en-GB" dirty="0" smtClean="0"/>
          </a:p>
          <a:p>
            <a:r>
              <a:rPr lang="en-GB" dirty="0" err="1" smtClean="0"/>
              <a:t>Lyhyt</a:t>
            </a:r>
            <a:r>
              <a:rPr lang="en-GB" dirty="0" smtClean="0"/>
              <a:t> </a:t>
            </a:r>
            <a:r>
              <a:rPr lang="en-GB" dirty="0" err="1" smtClean="0"/>
              <a:t>kesto</a:t>
            </a:r>
            <a:endParaRPr lang="en-GB" dirty="0" smtClean="0"/>
          </a:p>
          <a:p>
            <a:r>
              <a:rPr lang="en-GB" dirty="0" err="1" smtClean="0"/>
              <a:t>Kaikkea</a:t>
            </a:r>
            <a:r>
              <a:rPr lang="en-GB" dirty="0" smtClean="0"/>
              <a:t> </a:t>
            </a:r>
            <a:r>
              <a:rPr lang="en-GB" dirty="0" err="1" smtClean="0"/>
              <a:t>ei</a:t>
            </a:r>
            <a:r>
              <a:rPr lang="en-GB" dirty="0" smtClean="0"/>
              <a:t> </a:t>
            </a:r>
            <a:r>
              <a:rPr lang="en-GB" dirty="0" err="1" smtClean="0"/>
              <a:t>tarvitse</a:t>
            </a:r>
            <a:r>
              <a:rPr lang="en-GB" dirty="0" smtClean="0"/>
              <a:t> </a:t>
            </a:r>
            <a:r>
              <a:rPr lang="en-GB" dirty="0" err="1" smtClean="0"/>
              <a:t>osata</a:t>
            </a:r>
            <a:r>
              <a:rPr lang="en-GB" dirty="0" smtClean="0"/>
              <a:t> </a:t>
            </a:r>
            <a:r>
              <a:rPr lang="en-GB" dirty="0" err="1" smtClean="0"/>
              <a:t>itse</a:t>
            </a:r>
            <a:r>
              <a:rPr lang="en-GB" dirty="0" smtClean="0"/>
              <a:t> – </a:t>
            </a:r>
            <a:r>
              <a:rPr lang="en-GB" dirty="0" err="1" smtClean="0"/>
              <a:t>hyödynnä</a:t>
            </a:r>
            <a:r>
              <a:rPr lang="en-GB" dirty="0" smtClean="0"/>
              <a:t> </a:t>
            </a:r>
            <a:r>
              <a:rPr lang="en-GB" dirty="0" err="1" smtClean="0"/>
              <a:t>muita</a:t>
            </a:r>
            <a:r>
              <a:rPr lang="en-GB" dirty="0" smtClean="0"/>
              <a:t> </a:t>
            </a:r>
            <a:r>
              <a:rPr lang="en-GB" dirty="0" err="1" smtClean="0"/>
              <a:t>yrityksiä</a:t>
            </a:r>
            <a:endParaRPr lang="en-GB" dirty="0" smtClean="0"/>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18</a:t>
            </a:fld>
            <a:endParaRPr lang="fi-FI"/>
          </a:p>
        </p:txBody>
      </p:sp>
      <p:pic>
        <p:nvPicPr>
          <p:cNvPr id="7" name="Picture 2" descr="http://virtual.outdoorsfinland.com/wp-content/uploads/2018/04/katsojan-nakokulma-1024x4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417340"/>
            <a:ext cx="5678424" cy="2234771"/>
          </a:xfrm>
          <a:prstGeom prst="rect">
            <a:avLst/>
          </a:prstGeom>
          <a:noFill/>
          <a:extLst>
            <a:ext uri="{909E8E84-426E-40DD-AFC4-6F175D3DCCD1}">
              <a14:hiddenFill xmlns:a14="http://schemas.microsoft.com/office/drawing/2010/main">
                <a:solidFill>
                  <a:srgbClr val="FFFFFF"/>
                </a:solidFill>
              </a14:hiddenFill>
            </a:ext>
          </a:extLst>
        </p:spPr>
      </p:pic>
      <p:sp>
        <p:nvSpPr>
          <p:cNvPr id="4" name="Suorakulmio 3"/>
          <p:cNvSpPr/>
          <p:nvPr/>
        </p:nvSpPr>
        <p:spPr>
          <a:xfrm>
            <a:off x="2627784" y="5187896"/>
            <a:ext cx="4572000" cy="400110"/>
          </a:xfrm>
          <a:prstGeom prst="rect">
            <a:avLst/>
          </a:prstGeom>
        </p:spPr>
        <p:txBody>
          <a:bodyPr>
            <a:spAutoFit/>
          </a:bodyPr>
          <a:lstStyle/>
          <a:p>
            <a:r>
              <a:rPr lang="fi-FI" sz="1000" dirty="0" smtClean="0"/>
              <a:t>Lähde: </a:t>
            </a:r>
            <a:r>
              <a:rPr lang="fi-FI" sz="1000" dirty="0" smtClean="0">
                <a:hlinkClick r:id="rId4"/>
              </a:rPr>
              <a:t>http</a:t>
            </a:r>
            <a:r>
              <a:rPr lang="fi-FI" sz="1000" dirty="0">
                <a:hlinkClick r:id="rId4"/>
              </a:rPr>
              <a:t>://virtual.outdoorsfinland.com/2018/04/360-videokuvauksen-tyoohje-nain-kuvaat-360-kameralla</a:t>
            </a:r>
            <a:r>
              <a:rPr lang="fi-FI" sz="1000" dirty="0" smtClean="0">
                <a:hlinkClick r:id="rId4"/>
              </a:rPr>
              <a:t>/</a:t>
            </a:r>
            <a:r>
              <a:rPr lang="fi-FI" sz="1000" dirty="0" smtClean="0"/>
              <a:t> </a:t>
            </a:r>
            <a:endParaRPr lang="fi-FI" sz="1000" dirty="0"/>
          </a:p>
        </p:txBody>
      </p:sp>
    </p:spTree>
    <p:extLst>
      <p:ext uri="{BB962C8B-B14F-4D97-AF65-F5344CB8AC3E}">
        <p14:creationId xmlns:p14="http://schemas.microsoft.com/office/powerpoint/2010/main" val="349176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03492" y="419239"/>
            <a:ext cx="8029326" cy="840053"/>
          </a:xfrm>
        </p:spPr>
        <p:txBody>
          <a:bodyPr/>
          <a:lstStyle/>
          <a:p>
            <a:r>
              <a:rPr lang="fi-FI" dirty="0" smtClean="0">
                <a:solidFill>
                  <a:schemeClr val="accent2"/>
                </a:solidFill>
              </a:rPr>
              <a:t>Vinkit videoiden tuottamiseen</a:t>
            </a:r>
            <a:endParaRPr lang="fi-FI" dirty="0">
              <a:solidFill>
                <a:schemeClr val="accent2"/>
              </a:solidFill>
            </a:endParaRPr>
          </a:p>
        </p:txBody>
      </p:sp>
      <p:sp>
        <p:nvSpPr>
          <p:cNvPr id="3" name="Sisällön paikkamerkki 2"/>
          <p:cNvSpPr>
            <a:spLocks noGrp="1"/>
          </p:cNvSpPr>
          <p:nvPr>
            <p:ph idx="1"/>
          </p:nvPr>
        </p:nvSpPr>
        <p:spPr>
          <a:xfrm>
            <a:off x="467544" y="1489348"/>
            <a:ext cx="3600400" cy="3024336"/>
          </a:xfrm>
        </p:spPr>
        <p:txBody>
          <a:bodyPr/>
          <a:lstStyle/>
          <a:p>
            <a:r>
              <a:rPr lang="fi-FI" sz="1800" dirty="0" smtClean="0">
                <a:hlinkClick r:id="rId3"/>
              </a:rPr>
              <a:t>Miten myydä hiljaisuutta? – Vinkit ja neuvot luontomatkailuvideoiden tuottamiseen</a:t>
            </a:r>
            <a:endParaRPr lang="fi-FI" sz="1800" dirty="0" smtClean="0"/>
          </a:p>
          <a:p>
            <a:r>
              <a:rPr lang="fi-FI" sz="1800" dirty="0" smtClean="0">
                <a:hlinkClick r:id="rId4"/>
              </a:rPr>
              <a:t>360-videokuvauksen työohje – näin kuvaat 360-kameralla</a:t>
            </a:r>
            <a:endParaRPr lang="fi-FI" sz="1800" dirty="0" smtClean="0"/>
          </a:p>
          <a:p>
            <a:r>
              <a:rPr lang="fi-FI" sz="1800" dirty="0" smtClean="0">
                <a:hlinkClick r:id="rId5"/>
              </a:rPr>
              <a:t>Virtuaalilaseille suunniteltuja 360-videoita voi toteuttaa eri lähestymistavoilla</a:t>
            </a:r>
            <a:endParaRPr lang="fi-FI" sz="1800" dirty="0"/>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19</a:t>
            </a:fld>
            <a:endParaRPr lang="fi-FI"/>
          </a:p>
        </p:txBody>
      </p:sp>
      <p:pic>
        <p:nvPicPr>
          <p:cNvPr id="4" name="Kuva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9699" y="1180142"/>
            <a:ext cx="4512501" cy="3384376"/>
          </a:xfrm>
          <a:prstGeom prst="rect">
            <a:avLst/>
          </a:prstGeom>
        </p:spPr>
      </p:pic>
    </p:spTree>
    <p:extLst>
      <p:ext uri="{BB962C8B-B14F-4D97-AF65-F5344CB8AC3E}">
        <p14:creationId xmlns:p14="http://schemas.microsoft.com/office/powerpoint/2010/main" val="26636174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3000" b="-3000"/>
          </a:stretch>
        </a:blipFill>
        <a:effectLst/>
      </p:bgPr>
    </p:bg>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4355976" y="265212"/>
            <a:ext cx="4519315" cy="4540160"/>
          </a:xfrm>
        </p:spPr>
        <p:txBody>
          <a:bodyPr/>
          <a:lstStyle/>
          <a:p>
            <a:pPr>
              <a:buClrTx/>
            </a:pPr>
            <a:r>
              <a:rPr lang="fi-FI" sz="2200" b="1" dirty="0" smtClean="0">
                <a:solidFill>
                  <a:schemeClr val="tx1"/>
                </a:solidFill>
              </a:rPr>
              <a:t>Kuinka monella on käyttökokemusta virtuaalitodellisuudesta tai 360</a:t>
            </a:r>
            <a:r>
              <a:rPr lang="fi-FI" sz="2200" b="1" dirty="0" smtClean="0">
                <a:solidFill>
                  <a:schemeClr val="tx1"/>
                </a:solidFill>
                <a:cs typeface="Times New Roman" panose="02020603050405020304" pitchFamily="18" charset="0"/>
              </a:rPr>
              <a:t>° videoiden katselusta VR-laseilla?</a:t>
            </a:r>
          </a:p>
          <a:p>
            <a:pPr>
              <a:buClr>
                <a:schemeClr val="bg1"/>
              </a:buClr>
            </a:pPr>
            <a:endParaRPr lang="fi-FI" sz="900" b="1" dirty="0" smtClean="0">
              <a:solidFill>
                <a:schemeClr val="tx1"/>
              </a:solidFill>
            </a:endParaRPr>
          </a:p>
          <a:p>
            <a:pPr>
              <a:buClrTx/>
            </a:pPr>
            <a:r>
              <a:rPr lang="fi-FI" sz="2200" b="1" dirty="0" smtClean="0">
                <a:solidFill>
                  <a:schemeClr val="tx1"/>
                </a:solidFill>
                <a:cs typeface="Times New Roman" panose="02020603050405020304" pitchFamily="18" charset="0"/>
              </a:rPr>
              <a:t>Kuinka moni on käyttänyt jompaakumpaa teknologiaa matkakohdetta etsiessään tai matkustuspäätöstä tehdessään?</a:t>
            </a:r>
          </a:p>
          <a:p>
            <a:pPr>
              <a:buClrTx/>
            </a:pPr>
            <a:endParaRPr lang="fi-FI" sz="900" b="1" dirty="0" smtClean="0">
              <a:solidFill>
                <a:schemeClr val="tx1"/>
              </a:solidFill>
              <a:cs typeface="Times New Roman" panose="02020603050405020304" pitchFamily="18" charset="0"/>
            </a:endParaRPr>
          </a:p>
          <a:p>
            <a:pPr>
              <a:buClrTx/>
            </a:pPr>
            <a:r>
              <a:rPr lang="fi-FI" sz="2200" b="1" dirty="0" smtClean="0">
                <a:solidFill>
                  <a:schemeClr val="tx1"/>
                </a:solidFill>
                <a:cs typeface="Times New Roman" panose="02020603050405020304" pitchFamily="18" charset="0"/>
              </a:rPr>
              <a:t>Kuinka moni on käyttänyt jompaakumpaa teknologiaa matkakohteessa etsiäkseen lisää tietoa kohteesta?</a:t>
            </a:r>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2</a:t>
            </a:fld>
            <a:endParaRPr lang="fi-FI"/>
          </a:p>
        </p:txBody>
      </p:sp>
      <p:sp>
        <p:nvSpPr>
          <p:cNvPr id="4" name="Tekstiruutu 3"/>
          <p:cNvSpPr txBox="1"/>
          <p:nvPr/>
        </p:nvSpPr>
        <p:spPr>
          <a:xfrm>
            <a:off x="8172259" y="5404202"/>
            <a:ext cx="971741" cy="261610"/>
          </a:xfrm>
          <a:prstGeom prst="rect">
            <a:avLst/>
          </a:prstGeom>
          <a:noFill/>
        </p:spPr>
        <p:txBody>
          <a:bodyPr wrap="none" rtlCol="0">
            <a:spAutoFit/>
          </a:bodyPr>
          <a:lstStyle/>
          <a:p>
            <a:r>
              <a:rPr lang="fi-FI" sz="1100" dirty="0" smtClean="0"/>
              <a:t>© Toni Repo</a:t>
            </a:r>
            <a:endParaRPr lang="fi-FI" sz="1100" dirty="0"/>
          </a:p>
        </p:txBody>
      </p:sp>
    </p:spTree>
    <p:extLst>
      <p:ext uri="{BB962C8B-B14F-4D97-AF65-F5344CB8AC3E}">
        <p14:creationId xmlns:p14="http://schemas.microsoft.com/office/powerpoint/2010/main" val="385993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1"/>
          <p:cNvSpPr txBox="1">
            <a:spLocks/>
          </p:cNvSpPr>
          <p:nvPr/>
        </p:nvSpPr>
        <p:spPr>
          <a:xfrm>
            <a:off x="1055222" y="1201316"/>
            <a:ext cx="6408712" cy="936104"/>
          </a:xfrm>
          <a:prstGeom prst="rect">
            <a:avLst/>
          </a:prstGeom>
        </p:spPr>
        <p:txBody>
          <a:bodyPr/>
          <a:lstStyle>
            <a:lvl1pPr algn="l" rtl="0" eaLnBrk="0" fontAlgn="base" hangingPunct="0">
              <a:lnSpc>
                <a:spcPts val="3400"/>
              </a:lnSpc>
              <a:spcBef>
                <a:spcPct val="0"/>
              </a:spcBef>
              <a:spcAft>
                <a:spcPct val="0"/>
              </a:spcAft>
              <a:defRPr sz="2800" b="1">
                <a:solidFill>
                  <a:srgbClr val="353535"/>
                </a:solidFill>
                <a:latin typeface="+mj-lt"/>
                <a:ea typeface="+mj-ea"/>
                <a:cs typeface="+mj-cs"/>
              </a:defRPr>
            </a:lvl1pPr>
            <a:lvl2pPr algn="l" rtl="0" eaLnBrk="0" fontAlgn="base" hangingPunct="0">
              <a:lnSpc>
                <a:spcPts val="3400"/>
              </a:lnSpc>
              <a:spcBef>
                <a:spcPct val="0"/>
              </a:spcBef>
              <a:spcAft>
                <a:spcPct val="0"/>
              </a:spcAft>
              <a:defRPr sz="2800" b="1">
                <a:solidFill>
                  <a:schemeClr val="tx2"/>
                </a:solidFill>
                <a:latin typeface="Palatino Linotype" pitchFamily="18" charset="0"/>
              </a:defRPr>
            </a:lvl2pPr>
            <a:lvl3pPr algn="l" rtl="0" eaLnBrk="0" fontAlgn="base" hangingPunct="0">
              <a:lnSpc>
                <a:spcPts val="3400"/>
              </a:lnSpc>
              <a:spcBef>
                <a:spcPct val="0"/>
              </a:spcBef>
              <a:spcAft>
                <a:spcPct val="0"/>
              </a:spcAft>
              <a:defRPr sz="2800" b="1">
                <a:solidFill>
                  <a:schemeClr val="tx2"/>
                </a:solidFill>
                <a:latin typeface="Palatino Linotype" pitchFamily="18" charset="0"/>
              </a:defRPr>
            </a:lvl3pPr>
            <a:lvl4pPr algn="l" rtl="0" eaLnBrk="0" fontAlgn="base" hangingPunct="0">
              <a:lnSpc>
                <a:spcPts val="3400"/>
              </a:lnSpc>
              <a:spcBef>
                <a:spcPct val="0"/>
              </a:spcBef>
              <a:spcAft>
                <a:spcPct val="0"/>
              </a:spcAft>
              <a:defRPr sz="2800" b="1">
                <a:solidFill>
                  <a:schemeClr val="tx2"/>
                </a:solidFill>
                <a:latin typeface="Palatino Linotype" pitchFamily="18" charset="0"/>
              </a:defRPr>
            </a:lvl4pPr>
            <a:lvl5pPr algn="l" rtl="0" eaLnBrk="0" fontAlgn="base" hangingPunct="0">
              <a:lnSpc>
                <a:spcPts val="3400"/>
              </a:lnSpc>
              <a:spcBef>
                <a:spcPct val="0"/>
              </a:spcBef>
              <a:spcAft>
                <a:spcPct val="0"/>
              </a:spcAft>
              <a:defRPr sz="2800" b="1">
                <a:solidFill>
                  <a:schemeClr val="tx2"/>
                </a:solidFill>
                <a:latin typeface="Palatino Linotype" pitchFamily="18" charset="0"/>
              </a:defRPr>
            </a:lvl5pPr>
            <a:lvl6pPr marL="457200" algn="l" rtl="0" fontAlgn="base">
              <a:lnSpc>
                <a:spcPts val="3400"/>
              </a:lnSpc>
              <a:spcBef>
                <a:spcPct val="0"/>
              </a:spcBef>
              <a:spcAft>
                <a:spcPct val="0"/>
              </a:spcAft>
              <a:defRPr sz="2800" b="1">
                <a:solidFill>
                  <a:schemeClr val="tx2"/>
                </a:solidFill>
                <a:latin typeface="Palatino Linotype" pitchFamily="18" charset="0"/>
              </a:defRPr>
            </a:lvl6pPr>
            <a:lvl7pPr marL="914400" algn="l" rtl="0" fontAlgn="base">
              <a:lnSpc>
                <a:spcPts val="3400"/>
              </a:lnSpc>
              <a:spcBef>
                <a:spcPct val="0"/>
              </a:spcBef>
              <a:spcAft>
                <a:spcPct val="0"/>
              </a:spcAft>
              <a:defRPr sz="2800" b="1">
                <a:solidFill>
                  <a:schemeClr val="tx2"/>
                </a:solidFill>
                <a:latin typeface="Palatino Linotype" pitchFamily="18" charset="0"/>
              </a:defRPr>
            </a:lvl7pPr>
            <a:lvl8pPr marL="1371600" algn="l" rtl="0" fontAlgn="base">
              <a:lnSpc>
                <a:spcPts val="3400"/>
              </a:lnSpc>
              <a:spcBef>
                <a:spcPct val="0"/>
              </a:spcBef>
              <a:spcAft>
                <a:spcPct val="0"/>
              </a:spcAft>
              <a:defRPr sz="2800" b="1">
                <a:solidFill>
                  <a:schemeClr val="tx2"/>
                </a:solidFill>
                <a:latin typeface="Palatino Linotype" pitchFamily="18" charset="0"/>
              </a:defRPr>
            </a:lvl8pPr>
            <a:lvl9pPr marL="1828800" algn="l" rtl="0" fontAlgn="base">
              <a:lnSpc>
                <a:spcPts val="3400"/>
              </a:lnSpc>
              <a:spcBef>
                <a:spcPct val="0"/>
              </a:spcBef>
              <a:spcAft>
                <a:spcPct val="0"/>
              </a:spcAft>
              <a:defRPr sz="2800" b="1">
                <a:solidFill>
                  <a:schemeClr val="tx2"/>
                </a:solidFill>
                <a:latin typeface="Palatino Linotype" pitchFamily="18" charset="0"/>
              </a:defRPr>
            </a:lvl9pPr>
          </a:lstStyle>
          <a:p>
            <a:pPr algn="ctr">
              <a:lnSpc>
                <a:spcPct val="100000"/>
              </a:lnSpc>
            </a:pPr>
            <a:r>
              <a:rPr lang="fi-FI" sz="4000" b="0" i="1" dirty="0" smtClean="0">
                <a:solidFill>
                  <a:schemeClr val="accent2"/>
                </a:solidFill>
              </a:rPr>
              <a:t>Kiitos!</a:t>
            </a:r>
            <a:endParaRPr lang="fi-FI" sz="4000" b="0" i="1" dirty="0">
              <a:solidFill>
                <a:schemeClr val="accent2"/>
              </a:solidFill>
            </a:endParaRPr>
          </a:p>
        </p:txBody>
      </p:sp>
      <p:pic>
        <p:nvPicPr>
          <p:cNvPr id="9" name="Kuva 5" descr="UEF_tunnu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006" y="4024200"/>
            <a:ext cx="1534482" cy="1534482"/>
          </a:xfrm>
          <a:prstGeom prst="rect">
            <a:avLst/>
          </a:prstGeom>
        </p:spPr>
      </p:pic>
      <p:sp>
        <p:nvSpPr>
          <p:cNvPr id="8" name="Rectangle 4"/>
          <p:cNvSpPr txBox="1">
            <a:spLocks noChangeArrowheads="1"/>
          </p:cNvSpPr>
          <p:nvPr/>
        </p:nvSpPr>
        <p:spPr bwMode="auto">
          <a:xfrm>
            <a:off x="7430006" y="5239520"/>
            <a:ext cx="1436228" cy="6383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0"/>
              </a:spcBef>
              <a:spcAft>
                <a:spcPct val="30000"/>
              </a:spcAft>
              <a:buClr>
                <a:schemeClr val="accent2"/>
              </a:buClr>
              <a:buFontTx/>
              <a:buNone/>
              <a:defRPr sz="1400" i="1">
                <a:solidFill>
                  <a:srgbClr val="FFFFFF"/>
                </a:solidFill>
                <a:latin typeface="+mn-lt"/>
                <a:ea typeface="+mn-ea"/>
                <a:cs typeface="+mn-cs"/>
              </a:defRPr>
            </a:lvl1pPr>
            <a:lvl2pPr marL="627063" indent="-265113" algn="l" rtl="0" eaLnBrk="0" fontAlgn="base" hangingPunct="0">
              <a:spcBef>
                <a:spcPct val="0"/>
              </a:spcBef>
              <a:spcAft>
                <a:spcPct val="30000"/>
              </a:spcAft>
              <a:buClr>
                <a:schemeClr val="accent2"/>
              </a:buClr>
              <a:buChar char="–"/>
              <a:defRPr>
                <a:solidFill>
                  <a:srgbClr val="353535"/>
                </a:solidFill>
                <a:latin typeface="+mn-lt"/>
              </a:defRPr>
            </a:lvl2pPr>
            <a:lvl3pPr marL="984250" indent="-177800" algn="l" rtl="0" eaLnBrk="0" fontAlgn="base" hangingPunct="0">
              <a:spcBef>
                <a:spcPct val="0"/>
              </a:spcBef>
              <a:spcAft>
                <a:spcPct val="30000"/>
              </a:spcAft>
              <a:buClr>
                <a:schemeClr val="accent2"/>
              </a:buClr>
              <a:buChar char="•"/>
              <a:defRPr sz="1600">
                <a:solidFill>
                  <a:srgbClr val="353535"/>
                </a:solidFill>
                <a:latin typeface="+mn-lt"/>
              </a:defRPr>
            </a:lvl3pPr>
            <a:lvl4pPr marL="1338263" indent="-174625" algn="l" rtl="0" eaLnBrk="0" fontAlgn="base" hangingPunct="0">
              <a:spcBef>
                <a:spcPct val="0"/>
              </a:spcBef>
              <a:spcAft>
                <a:spcPct val="30000"/>
              </a:spcAft>
              <a:buClr>
                <a:schemeClr val="accent2"/>
              </a:buClr>
              <a:buChar char="–"/>
              <a:defRPr sz="1400">
                <a:solidFill>
                  <a:srgbClr val="353535"/>
                </a:solidFill>
                <a:latin typeface="+mn-lt"/>
              </a:defRPr>
            </a:lvl4pPr>
            <a:lvl5pPr marL="1706563" indent="-188913" algn="l" rtl="0" eaLnBrk="0" fontAlgn="base" hangingPunct="0">
              <a:spcBef>
                <a:spcPct val="0"/>
              </a:spcBef>
              <a:spcAft>
                <a:spcPct val="30000"/>
              </a:spcAft>
              <a:buClr>
                <a:schemeClr val="accent2"/>
              </a:buClr>
              <a:buChar char="»"/>
              <a:defRPr sz="1400">
                <a:solidFill>
                  <a:srgbClr val="353535"/>
                </a:solidFill>
                <a:latin typeface="+mn-lt"/>
              </a:defRPr>
            </a:lvl5pPr>
            <a:lvl6pPr marL="2163763" indent="-188913" algn="l" rtl="0" fontAlgn="base">
              <a:spcBef>
                <a:spcPct val="0"/>
              </a:spcBef>
              <a:spcAft>
                <a:spcPct val="30000"/>
              </a:spcAft>
              <a:buChar char="»"/>
              <a:defRPr sz="1400">
                <a:solidFill>
                  <a:schemeClr val="tx1"/>
                </a:solidFill>
                <a:latin typeface="+mn-lt"/>
              </a:defRPr>
            </a:lvl6pPr>
            <a:lvl7pPr marL="2620963" indent="-188913" algn="l" rtl="0" fontAlgn="base">
              <a:spcBef>
                <a:spcPct val="0"/>
              </a:spcBef>
              <a:spcAft>
                <a:spcPct val="30000"/>
              </a:spcAft>
              <a:buChar char="»"/>
              <a:defRPr sz="1400">
                <a:solidFill>
                  <a:schemeClr val="tx1"/>
                </a:solidFill>
                <a:latin typeface="+mn-lt"/>
              </a:defRPr>
            </a:lvl7pPr>
            <a:lvl8pPr marL="3078163" indent="-188913" algn="l" rtl="0" fontAlgn="base">
              <a:spcBef>
                <a:spcPct val="0"/>
              </a:spcBef>
              <a:spcAft>
                <a:spcPct val="30000"/>
              </a:spcAft>
              <a:buChar char="»"/>
              <a:defRPr sz="1400">
                <a:solidFill>
                  <a:schemeClr val="tx1"/>
                </a:solidFill>
                <a:latin typeface="+mn-lt"/>
              </a:defRPr>
            </a:lvl8pPr>
            <a:lvl9pPr marL="3535363" indent="-188913" algn="l" rtl="0" fontAlgn="base">
              <a:spcBef>
                <a:spcPct val="0"/>
              </a:spcBef>
              <a:spcAft>
                <a:spcPct val="30000"/>
              </a:spcAft>
              <a:buChar char="»"/>
              <a:defRPr sz="1400">
                <a:solidFill>
                  <a:schemeClr val="tx1"/>
                </a:solidFill>
                <a:latin typeface="+mn-lt"/>
              </a:defRPr>
            </a:lvl9pPr>
          </a:lstStyle>
          <a:p>
            <a:pPr algn="ctr"/>
            <a:r>
              <a:rPr lang="fi-FI" sz="2000" b="1" dirty="0" err="1" smtClean="0">
                <a:solidFill>
                  <a:srgbClr val="009FB8"/>
                </a:solidFill>
              </a:rPr>
              <a:t>uef.fi</a:t>
            </a:r>
            <a:endParaRPr lang="fi-FI" sz="2000" b="1" dirty="0">
              <a:solidFill>
                <a:srgbClr val="009FB8"/>
              </a:solidFill>
            </a:endParaRPr>
          </a:p>
        </p:txBody>
      </p:sp>
      <p:sp>
        <p:nvSpPr>
          <p:cNvPr id="2" name="Tekstiruutu 1"/>
          <p:cNvSpPr txBox="1"/>
          <p:nvPr/>
        </p:nvSpPr>
        <p:spPr>
          <a:xfrm>
            <a:off x="2573058" y="2094952"/>
            <a:ext cx="3373039" cy="1384995"/>
          </a:xfrm>
          <a:prstGeom prst="rect">
            <a:avLst/>
          </a:prstGeom>
          <a:noFill/>
        </p:spPr>
        <p:txBody>
          <a:bodyPr wrap="none" rtlCol="0">
            <a:spAutoFit/>
          </a:bodyPr>
          <a:lstStyle/>
          <a:p>
            <a:pPr algn="ctr"/>
            <a:r>
              <a:rPr lang="fi-FI" dirty="0" smtClean="0"/>
              <a:t>Katja Pasanen</a:t>
            </a:r>
          </a:p>
          <a:p>
            <a:pPr algn="ctr"/>
            <a:r>
              <a:rPr lang="fi-FI" dirty="0" smtClean="0"/>
              <a:t>Itä-Suomen yliopisto</a:t>
            </a:r>
          </a:p>
          <a:p>
            <a:pPr algn="ctr"/>
            <a:r>
              <a:rPr lang="fi-FI" dirty="0" smtClean="0"/>
              <a:t>Kauppatieteiden laitos, </a:t>
            </a:r>
          </a:p>
          <a:p>
            <a:pPr algn="ctr"/>
            <a:r>
              <a:rPr lang="fi-FI" dirty="0" smtClean="0"/>
              <a:t>Matkailualan opetus- ja tutkimuskeskus</a:t>
            </a:r>
          </a:p>
          <a:p>
            <a:pPr algn="ctr"/>
            <a:r>
              <a:rPr lang="fi-FI" dirty="0" smtClean="0">
                <a:hlinkClick r:id="rId3"/>
              </a:rPr>
              <a:t>Katja.pasanen@uef.fi</a:t>
            </a:r>
            <a:endParaRPr lang="fi-FI" dirty="0" smtClean="0"/>
          </a:p>
          <a:p>
            <a:pPr algn="ctr"/>
            <a:endParaRPr lang="fi-FI" dirty="0"/>
          </a:p>
        </p:txBody>
      </p:sp>
      <p:sp>
        <p:nvSpPr>
          <p:cNvPr id="6" name="Tekstiruutu 5"/>
          <p:cNvSpPr txBox="1"/>
          <p:nvPr/>
        </p:nvSpPr>
        <p:spPr>
          <a:xfrm>
            <a:off x="2398459" y="3433564"/>
            <a:ext cx="3722236" cy="1600438"/>
          </a:xfrm>
          <a:prstGeom prst="rect">
            <a:avLst/>
          </a:prstGeom>
          <a:noFill/>
        </p:spPr>
        <p:txBody>
          <a:bodyPr wrap="none" rtlCol="0">
            <a:spAutoFit/>
          </a:bodyPr>
          <a:lstStyle/>
          <a:p>
            <a:pPr algn="ctr"/>
            <a:r>
              <a:rPr lang="fi-FI" dirty="0" smtClean="0"/>
              <a:t>Virtuaaliluonto-hanke</a:t>
            </a:r>
          </a:p>
          <a:p>
            <a:pPr algn="ctr"/>
            <a:r>
              <a:rPr lang="fi-FI" dirty="0" smtClean="0"/>
              <a:t>Projektipäällikkö Essi Prykäri, LAMK</a:t>
            </a:r>
          </a:p>
          <a:p>
            <a:pPr algn="ctr"/>
            <a:r>
              <a:rPr lang="fi-FI" dirty="0" smtClean="0">
                <a:hlinkClick r:id="rId4"/>
              </a:rPr>
              <a:t>Essi.prykari@lamk.fi</a:t>
            </a:r>
            <a:r>
              <a:rPr lang="fi-FI" dirty="0" smtClean="0"/>
              <a:t> </a:t>
            </a:r>
          </a:p>
          <a:p>
            <a:pPr algn="ctr"/>
            <a:r>
              <a:rPr lang="fi-FI" dirty="0">
                <a:hlinkClick r:id="rId5"/>
              </a:rPr>
              <a:t>http://virtual.outdoorsfinland.com</a:t>
            </a:r>
            <a:r>
              <a:rPr lang="fi-FI" dirty="0" smtClean="0">
                <a:hlinkClick r:id="rId5"/>
              </a:rPr>
              <a:t>/</a:t>
            </a:r>
            <a:endParaRPr lang="fi-FI" dirty="0" smtClean="0"/>
          </a:p>
          <a:p>
            <a:pPr algn="ctr"/>
            <a:r>
              <a:rPr lang="fi-FI" dirty="0">
                <a:hlinkClick r:id="rId6"/>
              </a:rPr>
              <a:t>https://www.facebook.com/outdoorsfinland</a:t>
            </a:r>
            <a:r>
              <a:rPr lang="fi-FI" dirty="0" smtClean="0">
                <a:hlinkClick r:id="rId6"/>
              </a:rPr>
              <a:t>/</a:t>
            </a:r>
            <a:endParaRPr lang="fi-FI" dirty="0" smtClean="0"/>
          </a:p>
          <a:p>
            <a:pPr algn="ctr"/>
            <a:r>
              <a:rPr lang="fi-FI" dirty="0" smtClean="0">
                <a:hlinkClick r:id="rId7"/>
              </a:rPr>
              <a:t>YouTube</a:t>
            </a:r>
            <a:endParaRPr lang="fi-FI" dirty="0" smtClean="0"/>
          </a:p>
          <a:p>
            <a:pPr algn="ctr"/>
            <a:endParaRPr lang="fi-FI" dirty="0"/>
          </a:p>
        </p:txBody>
      </p:sp>
      <p:pic>
        <p:nvPicPr>
          <p:cNvPr id="4105" name="Picture 9" descr="http://virtual.outdoorsfinland.com/wp-content/uploads/2018/02/lamk-portaal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279" y="1338355"/>
            <a:ext cx="1716223" cy="637454"/>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http://virtual.outdoorsfinland.com/wp-content/uploads/2018/02/hh-portaal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279" y="2264692"/>
            <a:ext cx="1985538" cy="737485"/>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http://virtual.outdoorsfinland.com/wp-content/uploads/2018/02/karelia-portaal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1323" y="3291060"/>
            <a:ext cx="1973839" cy="73314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http://virtual.outdoorsfinland.com/wp-content/uploads/2018/02/maaseutu-portaali.jpg"/>
          <p:cNvPicPr>
            <a:picLocks noChangeAspect="1" noChangeArrowheads="1"/>
          </p:cNvPicPr>
          <p:nvPr/>
        </p:nvPicPr>
        <p:blipFill rotWithShape="1">
          <a:blip r:embed="rId11">
            <a:extLst>
              <a:ext uri="{28A0092B-C50C-407E-A947-70E740481C1C}">
                <a14:useLocalDpi xmlns:a14="http://schemas.microsoft.com/office/drawing/2010/main" val="0"/>
              </a:ext>
            </a:extLst>
          </a:blip>
          <a:srcRect l="26632" r="22626"/>
          <a:stretch/>
        </p:blipFill>
        <p:spPr bwMode="auto">
          <a:xfrm>
            <a:off x="25775" y="1212278"/>
            <a:ext cx="1296144" cy="948766"/>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http://virtual.outdoorsfinland.com/wp-content/uploads/2018/02/eu-portaali.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1715"/>
            <a:ext cx="33337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079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5496" y="121196"/>
            <a:ext cx="6264696" cy="936104"/>
          </a:xfrm>
        </p:spPr>
        <p:txBody>
          <a:bodyPr/>
          <a:lstStyle/>
          <a:p>
            <a:r>
              <a:rPr lang="fi-FI" sz="2400" dirty="0" smtClean="0">
                <a:solidFill>
                  <a:schemeClr val="accent2"/>
                </a:solidFill>
              </a:rPr>
              <a:t>Tutkimus kansainvälisten matkailijoiden 360</a:t>
            </a:r>
            <a:r>
              <a:rPr lang="fi-FI" sz="2400" dirty="0" smtClean="0">
                <a:solidFill>
                  <a:schemeClr val="accent2"/>
                </a:solidFill>
                <a:latin typeface="Palatino Linotype" panose="02040502050505030304" pitchFamily="18" charset="0"/>
              </a:rPr>
              <a:t>°-luontovideon käyttökokemuksista </a:t>
            </a:r>
            <a:r>
              <a:rPr lang="fi-FI" sz="2400" dirty="0" smtClean="0">
                <a:solidFill>
                  <a:schemeClr val="accent2"/>
                </a:solidFill>
              </a:rPr>
              <a:t> </a:t>
            </a:r>
            <a:endParaRPr lang="fi-FI" sz="2400" dirty="0">
              <a:solidFill>
                <a:schemeClr val="accent2"/>
              </a:solidFill>
            </a:endParaRPr>
          </a:p>
        </p:txBody>
      </p:sp>
      <p:sp>
        <p:nvSpPr>
          <p:cNvPr id="3" name="Sisällön paikkamerkki 2"/>
          <p:cNvSpPr>
            <a:spLocks noGrp="1"/>
          </p:cNvSpPr>
          <p:nvPr>
            <p:ph idx="1"/>
          </p:nvPr>
        </p:nvSpPr>
        <p:spPr>
          <a:xfrm>
            <a:off x="228876" y="1273324"/>
            <a:ext cx="5544616" cy="3600400"/>
          </a:xfrm>
        </p:spPr>
        <p:txBody>
          <a:bodyPr/>
          <a:lstStyle/>
          <a:p>
            <a:pPr eaLnBrk="1" hangingPunct="1"/>
            <a:r>
              <a:rPr lang="en-GB" dirty="0" err="1" smtClean="0"/>
              <a:t>Tavoitteena</a:t>
            </a:r>
            <a:r>
              <a:rPr lang="en-GB" dirty="0" smtClean="0"/>
              <a:t> </a:t>
            </a:r>
            <a:r>
              <a:rPr lang="en-GB" dirty="0" err="1" smtClean="0"/>
              <a:t>ymmärtää</a:t>
            </a:r>
            <a:r>
              <a:rPr lang="en-GB" dirty="0" smtClean="0"/>
              <a:t> </a:t>
            </a:r>
            <a:r>
              <a:rPr lang="en-GB" dirty="0" err="1" smtClean="0"/>
              <a:t>paremmin</a:t>
            </a:r>
            <a:r>
              <a:rPr lang="en-GB" dirty="0" smtClean="0"/>
              <a:t> 360</a:t>
            </a:r>
            <a:r>
              <a:rPr lang="fi-FI" dirty="0" smtClean="0">
                <a:latin typeface="Palatino Linotype" panose="02040502050505030304" pitchFamily="18" charset="0"/>
              </a:rPr>
              <a:t>°-asteen merkitystä luontomatkailun markkinoinnissa</a:t>
            </a:r>
            <a:r>
              <a:rPr lang="en-GB" dirty="0" smtClean="0"/>
              <a:t> </a:t>
            </a:r>
            <a:r>
              <a:rPr lang="fi-FI" dirty="0" smtClean="0"/>
              <a:t>ja kuinka yritykset voisivat niitä hyödyntää</a:t>
            </a:r>
          </a:p>
          <a:p>
            <a:pPr eaLnBrk="1" hangingPunct="1"/>
            <a:r>
              <a:rPr lang="fi-FI" dirty="0" smtClean="0"/>
              <a:t>Tavoitteena selvittää</a:t>
            </a:r>
          </a:p>
          <a:p>
            <a:pPr lvl="1" eaLnBrk="1" hangingPunct="1"/>
            <a:r>
              <a:rPr lang="fi-FI" dirty="0"/>
              <a:t>k</a:t>
            </a:r>
            <a:r>
              <a:rPr lang="fi-FI" dirty="0" smtClean="0"/>
              <a:t>uinka </a:t>
            </a:r>
            <a:r>
              <a:rPr lang="fi-FI" dirty="0" err="1" smtClean="0"/>
              <a:t>kv</a:t>
            </a:r>
            <a:r>
              <a:rPr lang="fi-FI" dirty="0" smtClean="0"/>
              <a:t>-matkailijat kokevat 360</a:t>
            </a:r>
            <a:r>
              <a:rPr lang="fi-FI" dirty="0" smtClean="0">
                <a:latin typeface="Palatino Linotype" panose="02040502050505030304" pitchFamily="18" charset="0"/>
              </a:rPr>
              <a:t>° luontomatkailuvideon eri laitteilla katseltuna</a:t>
            </a:r>
            <a:endParaRPr lang="fi-FI" dirty="0" smtClean="0"/>
          </a:p>
          <a:p>
            <a:pPr lvl="1" eaLnBrk="1" hangingPunct="1"/>
            <a:r>
              <a:rPr lang="en-GB" dirty="0" err="1"/>
              <a:t>v</a:t>
            </a:r>
            <a:r>
              <a:rPr lang="en-GB" dirty="0" err="1" smtClean="0"/>
              <a:t>aikuttaako</a:t>
            </a:r>
            <a:r>
              <a:rPr lang="en-GB" dirty="0" smtClean="0"/>
              <a:t> </a:t>
            </a:r>
            <a:r>
              <a:rPr lang="en-GB" dirty="0" err="1" smtClean="0"/>
              <a:t>videon</a:t>
            </a:r>
            <a:r>
              <a:rPr lang="en-GB" dirty="0" smtClean="0"/>
              <a:t> </a:t>
            </a:r>
            <a:r>
              <a:rPr lang="en-GB" dirty="0" err="1" smtClean="0"/>
              <a:t>katselu</a:t>
            </a:r>
            <a:r>
              <a:rPr lang="en-GB" dirty="0" smtClean="0"/>
              <a:t> </a:t>
            </a:r>
            <a:r>
              <a:rPr lang="en-GB" dirty="0" err="1" smtClean="0"/>
              <a:t>aikomukseen</a:t>
            </a:r>
            <a:r>
              <a:rPr lang="en-GB" dirty="0" smtClean="0"/>
              <a:t> </a:t>
            </a:r>
            <a:r>
              <a:rPr lang="en-GB" dirty="0" err="1" smtClean="0"/>
              <a:t>matkustaa</a:t>
            </a:r>
            <a:r>
              <a:rPr lang="en-GB" dirty="0" smtClean="0"/>
              <a:t> </a:t>
            </a:r>
            <a:r>
              <a:rPr lang="en-GB" dirty="0" err="1" smtClean="0"/>
              <a:t>Suomeen</a:t>
            </a:r>
            <a:r>
              <a:rPr lang="en-GB" dirty="0" smtClean="0"/>
              <a:t> </a:t>
            </a:r>
            <a:r>
              <a:rPr lang="en-GB" dirty="0" err="1" smtClean="0"/>
              <a:t>luontomatkalle</a:t>
            </a:r>
            <a:endParaRPr lang="en-GB" dirty="0" smtClean="0"/>
          </a:p>
          <a:p>
            <a:pPr lvl="1" eaLnBrk="1" hangingPunct="1"/>
            <a:r>
              <a:rPr lang="en-GB" dirty="0" err="1"/>
              <a:t>o</a:t>
            </a:r>
            <a:r>
              <a:rPr lang="en-GB" dirty="0" err="1" smtClean="0"/>
              <a:t>vatko</a:t>
            </a:r>
            <a:r>
              <a:rPr lang="en-GB" dirty="0" smtClean="0"/>
              <a:t> </a:t>
            </a:r>
            <a:r>
              <a:rPr lang="en-GB" dirty="0" err="1" smtClean="0"/>
              <a:t>matkailijat</a:t>
            </a:r>
            <a:r>
              <a:rPr lang="en-GB" dirty="0" smtClean="0"/>
              <a:t> </a:t>
            </a:r>
            <a:r>
              <a:rPr lang="en-GB" dirty="0" err="1" smtClean="0"/>
              <a:t>halukkaita</a:t>
            </a:r>
            <a:r>
              <a:rPr lang="en-GB" dirty="0" smtClean="0"/>
              <a:t> </a:t>
            </a:r>
            <a:r>
              <a:rPr lang="en-GB" dirty="0" err="1" smtClean="0"/>
              <a:t>käyttämään</a:t>
            </a:r>
            <a:r>
              <a:rPr lang="en-GB" dirty="0" smtClean="0"/>
              <a:t> VR-</a:t>
            </a:r>
            <a:r>
              <a:rPr lang="en-GB" dirty="0" err="1" smtClean="0"/>
              <a:t>teknologiaa</a:t>
            </a:r>
            <a:r>
              <a:rPr lang="en-GB" dirty="0" smtClean="0"/>
              <a:t> </a:t>
            </a:r>
            <a:r>
              <a:rPr lang="en-GB" dirty="0" err="1" smtClean="0"/>
              <a:t>erilaisissa</a:t>
            </a:r>
            <a:r>
              <a:rPr lang="en-GB" dirty="0" smtClean="0"/>
              <a:t> </a:t>
            </a:r>
            <a:r>
              <a:rPr lang="en-GB" dirty="0" err="1" smtClean="0"/>
              <a:t>matkailuun</a:t>
            </a:r>
            <a:r>
              <a:rPr lang="en-GB" dirty="0" smtClean="0"/>
              <a:t> </a:t>
            </a:r>
            <a:r>
              <a:rPr lang="en-GB" dirty="0" err="1" smtClean="0"/>
              <a:t>liittyvissä</a:t>
            </a:r>
            <a:r>
              <a:rPr lang="en-GB" dirty="0" smtClean="0"/>
              <a:t> </a:t>
            </a:r>
            <a:r>
              <a:rPr lang="en-GB" dirty="0" err="1" smtClean="0"/>
              <a:t>tilanteissa</a:t>
            </a:r>
            <a:endParaRPr lang="en-GB" dirty="0" smtClean="0"/>
          </a:p>
          <a:p>
            <a:pPr marL="0" indent="0" eaLnBrk="1" hangingPunct="1">
              <a:buNone/>
            </a:pPr>
            <a:endParaRPr lang="fi-FI" dirty="0"/>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3</a:t>
            </a:fld>
            <a:endParaRPr lang="fi-FI"/>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4923" y="625252"/>
            <a:ext cx="3059565" cy="4589348"/>
          </a:xfrm>
          <a:prstGeom prst="rect">
            <a:avLst/>
          </a:prstGeom>
        </p:spPr>
      </p:pic>
      <p:sp>
        <p:nvSpPr>
          <p:cNvPr id="7" name="Tekstiruutu 6"/>
          <p:cNvSpPr txBox="1"/>
          <p:nvPr/>
        </p:nvSpPr>
        <p:spPr>
          <a:xfrm>
            <a:off x="7777945" y="4972154"/>
            <a:ext cx="1186543" cy="246221"/>
          </a:xfrm>
          <a:prstGeom prst="rect">
            <a:avLst/>
          </a:prstGeom>
          <a:noFill/>
        </p:spPr>
        <p:txBody>
          <a:bodyPr wrap="none" rtlCol="0">
            <a:spAutoFit/>
          </a:bodyPr>
          <a:lstStyle/>
          <a:p>
            <a:r>
              <a:rPr lang="fi-FI" sz="1000" dirty="0" smtClean="0">
                <a:solidFill>
                  <a:schemeClr val="bg1">
                    <a:lumMod val="75000"/>
                  </a:schemeClr>
                </a:solidFill>
              </a:rPr>
              <a:t>© Jarkko Pasanen</a:t>
            </a:r>
            <a:endParaRPr lang="fi-FI" sz="1000" dirty="0">
              <a:solidFill>
                <a:schemeClr val="bg1">
                  <a:lumMod val="75000"/>
                </a:schemeClr>
              </a:solidFill>
            </a:endParaRPr>
          </a:p>
        </p:txBody>
      </p:sp>
    </p:spTree>
    <p:extLst>
      <p:ext uri="{BB962C8B-B14F-4D97-AF65-F5344CB8AC3E}">
        <p14:creationId xmlns:p14="http://schemas.microsoft.com/office/powerpoint/2010/main" val="145171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755576" y="841276"/>
            <a:ext cx="8029326" cy="1944216"/>
          </a:xfrm>
        </p:spPr>
        <p:txBody>
          <a:bodyPr/>
          <a:lstStyle/>
          <a:p>
            <a:pPr algn="ctr"/>
            <a:r>
              <a:rPr lang="en-GB" dirty="0">
                <a:solidFill>
                  <a:schemeClr val="tx1"/>
                </a:solidFill>
              </a:rPr>
              <a:t>Virtual reality is “a real or simulated environment in which a perceiver experiences </a:t>
            </a:r>
            <a:r>
              <a:rPr lang="en-GB" dirty="0" smtClean="0">
                <a:solidFill>
                  <a:schemeClr val="tx1"/>
                </a:solidFill>
              </a:rPr>
              <a:t>telepresence”. </a:t>
            </a:r>
            <a:br>
              <a:rPr lang="en-GB" dirty="0" smtClean="0">
                <a:solidFill>
                  <a:schemeClr val="tx1"/>
                </a:solidFill>
              </a:rPr>
            </a:br>
            <a:r>
              <a:rPr lang="en-GB" sz="1800" dirty="0" smtClean="0">
                <a:solidFill>
                  <a:schemeClr val="tx1"/>
                </a:solidFill>
              </a:rPr>
              <a:t>(</a:t>
            </a:r>
            <a:r>
              <a:rPr lang="en-GB" sz="1800" dirty="0" err="1">
                <a:solidFill>
                  <a:schemeClr val="tx1"/>
                </a:solidFill>
              </a:rPr>
              <a:t>Steuer</a:t>
            </a:r>
            <a:r>
              <a:rPr lang="en-GB" sz="1800" dirty="0">
                <a:solidFill>
                  <a:schemeClr val="tx1"/>
                </a:solidFill>
              </a:rPr>
              <a:t>, </a:t>
            </a:r>
            <a:r>
              <a:rPr lang="en-GB" sz="1800" dirty="0" smtClean="0">
                <a:solidFill>
                  <a:schemeClr val="tx1"/>
                </a:solidFill>
              </a:rPr>
              <a:t>1992)</a:t>
            </a:r>
            <a:r>
              <a:rPr lang="en-GB" dirty="0">
                <a:solidFill>
                  <a:schemeClr val="tx1"/>
                </a:solidFill>
              </a:rPr>
              <a:t/>
            </a:r>
            <a:br>
              <a:rPr lang="en-GB" dirty="0">
                <a:solidFill>
                  <a:schemeClr val="tx1"/>
                </a:solidFill>
              </a:rPr>
            </a:br>
            <a:r>
              <a:rPr lang="fi-FI" dirty="0">
                <a:solidFill>
                  <a:schemeClr val="tx1"/>
                </a:solidFill>
              </a:rPr>
              <a:t/>
            </a:r>
            <a:br>
              <a:rPr lang="fi-FI" dirty="0">
                <a:solidFill>
                  <a:schemeClr val="tx1"/>
                </a:solidFill>
              </a:rPr>
            </a:br>
            <a:endParaRPr lang="fi-FI" dirty="0">
              <a:solidFill>
                <a:schemeClr val="tx1"/>
              </a:solidFill>
            </a:endParaRPr>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4</a:t>
            </a:fld>
            <a:endParaRPr lang="fi-FI"/>
          </a:p>
        </p:txBody>
      </p:sp>
      <p:sp>
        <p:nvSpPr>
          <p:cNvPr id="3" name="Tekstiruutu 2"/>
          <p:cNvSpPr txBox="1"/>
          <p:nvPr/>
        </p:nvSpPr>
        <p:spPr>
          <a:xfrm>
            <a:off x="8172259" y="5404202"/>
            <a:ext cx="971741" cy="261610"/>
          </a:xfrm>
          <a:prstGeom prst="rect">
            <a:avLst/>
          </a:prstGeom>
          <a:noFill/>
        </p:spPr>
        <p:txBody>
          <a:bodyPr wrap="none" rtlCol="0">
            <a:spAutoFit/>
          </a:bodyPr>
          <a:lstStyle/>
          <a:p>
            <a:r>
              <a:rPr lang="fi-FI" sz="1100" dirty="0" smtClean="0"/>
              <a:t>© Toni Repo</a:t>
            </a:r>
            <a:endParaRPr lang="fi-FI" sz="1100" dirty="0"/>
          </a:p>
        </p:txBody>
      </p:sp>
    </p:spTree>
    <p:extLst>
      <p:ext uri="{BB962C8B-B14F-4D97-AF65-F5344CB8AC3E}">
        <p14:creationId xmlns:p14="http://schemas.microsoft.com/office/powerpoint/2010/main" val="27456632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251520" y="265212"/>
            <a:ext cx="8352928" cy="840053"/>
          </a:xfrm>
        </p:spPr>
        <p:txBody>
          <a:bodyPr/>
          <a:lstStyle/>
          <a:p>
            <a:r>
              <a:rPr lang="fi-FI" sz="2400" dirty="0" smtClean="0">
                <a:solidFill>
                  <a:schemeClr val="accent2"/>
                </a:solidFill>
              </a:rPr>
              <a:t>Miksi käyttää videoita markkinoinnissa?</a:t>
            </a:r>
            <a:endParaRPr lang="fi-FI" sz="2400" dirty="0">
              <a:solidFill>
                <a:schemeClr val="accent2"/>
              </a:solidFill>
            </a:endParaRPr>
          </a:p>
        </p:txBody>
      </p:sp>
      <p:sp>
        <p:nvSpPr>
          <p:cNvPr id="3" name="Sisällön paikkamerkki 2"/>
          <p:cNvSpPr>
            <a:spLocks noGrp="1"/>
          </p:cNvSpPr>
          <p:nvPr>
            <p:ph idx="1"/>
          </p:nvPr>
        </p:nvSpPr>
        <p:spPr>
          <a:xfrm>
            <a:off x="467123" y="1090390"/>
            <a:ext cx="8064896" cy="3495302"/>
          </a:xfrm>
        </p:spPr>
        <p:txBody>
          <a:bodyPr/>
          <a:lstStyle/>
          <a:p>
            <a:r>
              <a:rPr lang="fi-FI" dirty="0" smtClean="0"/>
              <a:t>Informatiivisia ja auttavat ymmärtämään tuotetta</a:t>
            </a:r>
          </a:p>
          <a:p>
            <a:r>
              <a:rPr lang="fi-FI" dirty="0" smtClean="0"/>
              <a:t>Monipuolisia, helppo kuluttaa ja jakaa </a:t>
            </a:r>
          </a:p>
          <a:p>
            <a:r>
              <a:rPr lang="fi-FI" dirty="0" smtClean="0"/>
              <a:t>Hakukoneoptimointi</a:t>
            </a:r>
          </a:p>
          <a:p>
            <a:pPr lvl="1"/>
            <a:r>
              <a:rPr lang="fi-FI" dirty="0" smtClean="0"/>
              <a:t>Videoiden </a:t>
            </a:r>
            <a:r>
              <a:rPr lang="fi-FI" dirty="0"/>
              <a:t>määrä markkinoinnissa kasvaa </a:t>
            </a:r>
            <a:r>
              <a:rPr lang="fi-FI" dirty="0" smtClean="0"/>
              <a:t>- on </a:t>
            </a:r>
            <a:r>
              <a:rPr lang="fi-FI" dirty="0"/>
              <a:t>ennustettu, että vuoteen 2020 niiden osuus verkon viestinnästä on jo 82 </a:t>
            </a:r>
            <a:r>
              <a:rPr lang="fi-FI" dirty="0" smtClean="0"/>
              <a:t>%</a:t>
            </a:r>
            <a:endParaRPr lang="en-GB" dirty="0" smtClean="0"/>
          </a:p>
          <a:p>
            <a:r>
              <a:rPr lang="en-GB" dirty="0" err="1" smtClean="0"/>
              <a:t>Kilpailussa</a:t>
            </a:r>
            <a:r>
              <a:rPr lang="en-GB" dirty="0" smtClean="0"/>
              <a:t> </a:t>
            </a:r>
            <a:r>
              <a:rPr lang="en-GB" dirty="0" err="1" smtClean="0"/>
              <a:t>mukana</a:t>
            </a:r>
            <a:r>
              <a:rPr lang="en-GB" dirty="0" smtClean="0"/>
              <a:t> </a:t>
            </a:r>
            <a:r>
              <a:rPr lang="en-GB" dirty="0" err="1" smtClean="0"/>
              <a:t>pysyminen</a:t>
            </a:r>
            <a:endParaRPr lang="en-GB" dirty="0" smtClean="0"/>
          </a:p>
          <a:p>
            <a:r>
              <a:rPr lang="en-GB" dirty="0" err="1" smtClean="0"/>
              <a:t>Mahdollisuus</a:t>
            </a:r>
            <a:r>
              <a:rPr lang="en-GB" dirty="0" smtClean="0"/>
              <a:t> </a:t>
            </a:r>
            <a:r>
              <a:rPr lang="en-GB" dirty="0" err="1" smtClean="0"/>
              <a:t>persoonalliseen</a:t>
            </a:r>
            <a:r>
              <a:rPr lang="en-GB" dirty="0" smtClean="0"/>
              <a:t> </a:t>
            </a:r>
            <a:r>
              <a:rPr lang="en-GB" dirty="0" err="1" smtClean="0"/>
              <a:t>markkinointiotteeseen</a:t>
            </a:r>
            <a:endParaRPr lang="en-GB" dirty="0" smtClean="0"/>
          </a:p>
          <a:p>
            <a:r>
              <a:rPr lang="en-GB" dirty="0" err="1" smtClean="0"/>
              <a:t>Tehostaa</a:t>
            </a:r>
            <a:r>
              <a:rPr lang="en-GB" dirty="0" smtClean="0"/>
              <a:t> </a:t>
            </a:r>
            <a:r>
              <a:rPr lang="en-GB" dirty="0" err="1" smtClean="0"/>
              <a:t>konversioita</a:t>
            </a:r>
            <a:r>
              <a:rPr lang="en-GB" dirty="0" smtClean="0"/>
              <a:t> – </a:t>
            </a:r>
            <a:r>
              <a:rPr lang="en-GB" dirty="0" err="1" smtClean="0"/>
              <a:t>helpottaa</a:t>
            </a:r>
            <a:r>
              <a:rPr lang="en-GB" dirty="0" smtClean="0"/>
              <a:t> </a:t>
            </a:r>
            <a:r>
              <a:rPr lang="en-GB" dirty="0" err="1" smtClean="0"/>
              <a:t>ostopäätöksen</a:t>
            </a:r>
            <a:r>
              <a:rPr lang="en-GB" dirty="0" smtClean="0"/>
              <a:t> </a:t>
            </a:r>
            <a:r>
              <a:rPr lang="en-GB" dirty="0" err="1" smtClean="0"/>
              <a:t>tekoa</a:t>
            </a:r>
            <a:endParaRPr lang="en-GB" dirty="0" smtClean="0"/>
          </a:p>
        </p:txBody>
      </p:sp>
      <p:sp>
        <p:nvSpPr>
          <p:cNvPr id="6" name="Dian numeron paikkamerkki 5"/>
          <p:cNvSpPr>
            <a:spLocks noGrp="1"/>
          </p:cNvSpPr>
          <p:nvPr>
            <p:ph type="sldNum" sz="quarter" idx="4"/>
          </p:nvPr>
        </p:nvSpPr>
        <p:spPr/>
        <p:txBody>
          <a:bodyPr/>
          <a:lstStyle/>
          <a:p>
            <a:pPr>
              <a:defRPr/>
            </a:pPr>
            <a:fld id="{9AC9C5E4-DD34-409E-9E11-89682544FB1A}" type="slidenum">
              <a:rPr lang="fi-FI" smtClean="0"/>
              <a:pPr>
                <a:defRPr/>
              </a:pPr>
              <a:t>5</a:t>
            </a:fld>
            <a:endParaRPr lang="fi-FI" dirty="0"/>
          </a:p>
        </p:txBody>
      </p:sp>
      <p:pic>
        <p:nvPicPr>
          <p:cNvPr id="1028" name="Picture 4" descr="Kuvahaun tulos haulle vimeo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369668"/>
            <a:ext cx="1772546" cy="5060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uvahaun tulos haulle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9752" y="4330020"/>
            <a:ext cx="1440160" cy="7200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uvahaun tulos haulle facebook li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5598" y="4339854"/>
            <a:ext cx="1451908" cy="8166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uvahaun tulos haulle instagr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4339854"/>
            <a:ext cx="1451907" cy="8166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Kuvahaun tulos haulle snapch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2977" y="4329697"/>
            <a:ext cx="889223" cy="8892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uvahaun tulos haulle twit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2977" y="3164955"/>
            <a:ext cx="960041" cy="960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9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5496" y="286584"/>
            <a:ext cx="8352928" cy="840053"/>
          </a:xfrm>
        </p:spPr>
        <p:txBody>
          <a:bodyPr/>
          <a:lstStyle/>
          <a:p>
            <a:r>
              <a:rPr lang="fi-FI" sz="2400" dirty="0" smtClean="0">
                <a:solidFill>
                  <a:schemeClr val="accent2"/>
                </a:solidFill>
              </a:rPr>
              <a:t>Videoiden merkitys matkakohteiden markkinoinnissa</a:t>
            </a:r>
            <a:endParaRPr lang="fi-FI" sz="2400" dirty="0">
              <a:solidFill>
                <a:schemeClr val="accent2"/>
              </a:solidFill>
            </a:endParaRPr>
          </a:p>
        </p:txBody>
      </p:sp>
      <p:sp>
        <p:nvSpPr>
          <p:cNvPr id="3" name="Sisällön paikkamerkki 2"/>
          <p:cNvSpPr>
            <a:spLocks noGrp="1"/>
          </p:cNvSpPr>
          <p:nvPr>
            <p:ph idx="1"/>
          </p:nvPr>
        </p:nvSpPr>
        <p:spPr>
          <a:xfrm>
            <a:off x="516320" y="1105265"/>
            <a:ext cx="5855880" cy="3351286"/>
          </a:xfrm>
        </p:spPr>
        <p:txBody>
          <a:bodyPr/>
          <a:lstStyle/>
          <a:p>
            <a:r>
              <a:rPr lang="en-GB" dirty="0" err="1" smtClean="0"/>
              <a:t>Matkailijat</a:t>
            </a:r>
            <a:r>
              <a:rPr lang="en-GB" dirty="0" smtClean="0"/>
              <a:t> </a:t>
            </a:r>
            <a:r>
              <a:rPr lang="en-GB" dirty="0" err="1" smtClean="0"/>
              <a:t>etsivät</a:t>
            </a:r>
            <a:r>
              <a:rPr lang="en-GB" dirty="0" smtClean="0"/>
              <a:t> </a:t>
            </a:r>
            <a:r>
              <a:rPr lang="en-GB" dirty="0" err="1" smtClean="0"/>
              <a:t>tietokanavia</a:t>
            </a:r>
            <a:r>
              <a:rPr lang="en-GB" dirty="0" smtClean="0"/>
              <a:t>, </a:t>
            </a:r>
            <a:r>
              <a:rPr lang="en-GB" dirty="0" err="1" smtClean="0"/>
              <a:t>jotka</a:t>
            </a:r>
            <a:r>
              <a:rPr lang="en-GB" dirty="0" smtClean="0"/>
              <a:t> </a:t>
            </a:r>
            <a:r>
              <a:rPr lang="en-GB" dirty="0" err="1" smtClean="0"/>
              <a:t>parantavat</a:t>
            </a:r>
            <a:r>
              <a:rPr lang="en-GB" dirty="0" smtClean="0"/>
              <a:t> </a:t>
            </a:r>
            <a:r>
              <a:rPr lang="en-GB" dirty="0" err="1" smtClean="0"/>
              <a:t>heidän</a:t>
            </a:r>
            <a:r>
              <a:rPr lang="en-GB" dirty="0" smtClean="0"/>
              <a:t> </a:t>
            </a:r>
            <a:r>
              <a:rPr lang="en-GB" dirty="0" err="1" smtClean="0"/>
              <a:t>kokonaiselämystään</a:t>
            </a:r>
            <a:r>
              <a:rPr lang="en-GB" dirty="0" smtClean="0"/>
              <a:t> </a:t>
            </a:r>
            <a:r>
              <a:rPr lang="en-GB" dirty="0" err="1" smtClean="0"/>
              <a:t>ja</a:t>
            </a:r>
            <a:r>
              <a:rPr lang="en-GB" dirty="0" smtClean="0"/>
              <a:t> </a:t>
            </a:r>
            <a:r>
              <a:rPr lang="en-GB" dirty="0" err="1" smtClean="0"/>
              <a:t>vähentävät</a:t>
            </a:r>
            <a:r>
              <a:rPr lang="en-GB" dirty="0" smtClean="0"/>
              <a:t> </a:t>
            </a:r>
            <a:r>
              <a:rPr lang="en-GB" dirty="0" err="1" smtClean="0"/>
              <a:t>riskiä</a:t>
            </a:r>
            <a:r>
              <a:rPr lang="en-GB" dirty="0" smtClean="0"/>
              <a:t> </a:t>
            </a:r>
            <a:r>
              <a:rPr lang="en-GB" dirty="0" err="1" smtClean="0"/>
              <a:t>pettymyksiltä</a:t>
            </a:r>
            <a:endParaRPr lang="en-GB" dirty="0" smtClean="0"/>
          </a:p>
          <a:p>
            <a:r>
              <a:rPr lang="en-GB" dirty="0" err="1" smtClean="0"/>
              <a:t>Videot</a:t>
            </a:r>
            <a:r>
              <a:rPr lang="en-GB" dirty="0" smtClean="0"/>
              <a:t> </a:t>
            </a:r>
            <a:r>
              <a:rPr lang="en-GB" dirty="0" err="1" smtClean="0"/>
              <a:t>ja</a:t>
            </a:r>
            <a:r>
              <a:rPr lang="en-GB" dirty="0" smtClean="0"/>
              <a:t> </a:t>
            </a:r>
            <a:r>
              <a:rPr lang="en-GB" dirty="0" err="1" smtClean="0"/>
              <a:t>elokuvat</a:t>
            </a:r>
            <a:r>
              <a:rPr lang="en-GB" dirty="0" smtClean="0"/>
              <a:t> </a:t>
            </a:r>
            <a:r>
              <a:rPr lang="en-GB" dirty="0" err="1" smtClean="0"/>
              <a:t>lisäävät</a:t>
            </a:r>
            <a:r>
              <a:rPr lang="en-GB" dirty="0" smtClean="0"/>
              <a:t> </a:t>
            </a:r>
            <a:r>
              <a:rPr lang="en-GB" dirty="0" err="1" smtClean="0"/>
              <a:t>tietoisuutta</a:t>
            </a:r>
            <a:r>
              <a:rPr lang="en-GB" dirty="0" smtClean="0"/>
              <a:t> </a:t>
            </a:r>
            <a:r>
              <a:rPr lang="en-GB" dirty="0" err="1" smtClean="0"/>
              <a:t>matkakohteista</a:t>
            </a:r>
            <a:r>
              <a:rPr lang="en-GB" dirty="0" smtClean="0"/>
              <a:t>, </a:t>
            </a:r>
            <a:r>
              <a:rPr lang="en-GB" dirty="0" err="1" smtClean="0"/>
              <a:t>voivat</a:t>
            </a:r>
            <a:r>
              <a:rPr lang="en-GB" dirty="0" smtClean="0"/>
              <a:t> </a:t>
            </a:r>
            <a:r>
              <a:rPr lang="en-GB" dirty="0" err="1" smtClean="0"/>
              <a:t>parantaa</a:t>
            </a:r>
            <a:r>
              <a:rPr lang="en-GB" dirty="0" smtClean="0"/>
              <a:t> </a:t>
            </a:r>
            <a:r>
              <a:rPr lang="en-GB" dirty="0" err="1" smtClean="0"/>
              <a:t>ja</a:t>
            </a:r>
            <a:r>
              <a:rPr lang="en-GB" dirty="0" smtClean="0"/>
              <a:t> </a:t>
            </a:r>
            <a:r>
              <a:rPr lang="en-GB" dirty="0" err="1" smtClean="0"/>
              <a:t>muuttaa</a:t>
            </a:r>
            <a:r>
              <a:rPr lang="en-GB" dirty="0" smtClean="0"/>
              <a:t> </a:t>
            </a:r>
            <a:r>
              <a:rPr lang="en-GB" dirty="0" err="1" smtClean="0"/>
              <a:t>kohteen</a:t>
            </a:r>
            <a:r>
              <a:rPr lang="en-GB" dirty="0" smtClean="0"/>
              <a:t> </a:t>
            </a:r>
            <a:r>
              <a:rPr lang="en-GB" dirty="0" err="1" smtClean="0"/>
              <a:t>imagoa</a:t>
            </a:r>
            <a:r>
              <a:rPr lang="en-GB" dirty="0" smtClean="0"/>
              <a:t> </a:t>
            </a:r>
            <a:r>
              <a:rPr lang="en-GB" dirty="0" err="1" smtClean="0"/>
              <a:t>sekä</a:t>
            </a:r>
            <a:r>
              <a:rPr lang="en-GB" dirty="0" smtClean="0"/>
              <a:t> </a:t>
            </a:r>
            <a:r>
              <a:rPr lang="en-GB" dirty="0" err="1" smtClean="0"/>
              <a:t>lisätä</a:t>
            </a:r>
            <a:r>
              <a:rPr lang="en-GB" dirty="0" smtClean="0"/>
              <a:t> </a:t>
            </a:r>
            <a:r>
              <a:rPr lang="en-GB" dirty="0" err="1" smtClean="0"/>
              <a:t>matkustushalukkuutta</a:t>
            </a:r>
            <a:r>
              <a:rPr lang="en-GB" dirty="0" smtClean="0"/>
              <a:t> </a:t>
            </a:r>
            <a:r>
              <a:rPr lang="en-GB" dirty="0" err="1" smtClean="0"/>
              <a:t>kohteisiin</a:t>
            </a:r>
            <a:r>
              <a:rPr lang="en-GB" dirty="0" smtClean="0"/>
              <a:t> </a:t>
            </a:r>
          </a:p>
          <a:p>
            <a:r>
              <a:rPr lang="en-GB" dirty="0" err="1" smtClean="0"/>
              <a:t>Videot</a:t>
            </a:r>
            <a:r>
              <a:rPr lang="en-GB" dirty="0" smtClean="0"/>
              <a:t> </a:t>
            </a:r>
            <a:r>
              <a:rPr lang="en-GB" dirty="0" err="1" smtClean="0"/>
              <a:t>vetoavat</a:t>
            </a:r>
            <a:r>
              <a:rPr lang="en-GB" dirty="0" smtClean="0"/>
              <a:t> </a:t>
            </a:r>
            <a:r>
              <a:rPr lang="en-GB" dirty="0" err="1" smtClean="0"/>
              <a:t>tunteisiin</a:t>
            </a:r>
            <a:r>
              <a:rPr lang="en-GB" dirty="0" smtClean="0"/>
              <a:t> </a:t>
            </a:r>
            <a:r>
              <a:rPr lang="en-GB" dirty="0" err="1" smtClean="0"/>
              <a:t>ja</a:t>
            </a:r>
            <a:r>
              <a:rPr lang="en-GB" dirty="0" smtClean="0"/>
              <a:t> </a:t>
            </a:r>
            <a:r>
              <a:rPr lang="en-GB" dirty="0" err="1" smtClean="0"/>
              <a:t>tämä</a:t>
            </a:r>
            <a:r>
              <a:rPr lang="en-GB" dirty="0" smtClean="0"/>
              <a:t> </a:t>
            </a:r>
            <a:r>
              <a:rPr lang="en-GB" dirty="0" err="1" smtClean="0"/>
              <a:t>vaikuttaa</a:t>
            </a:r>
            <a:r>
              <a:rPr lang="en-GB" dirty="0" smtClean="0"/>
              <a:t> </a:t>
            </a:r>
            <a:r>
              <a:rPr lang="en-GB" dirty="0" err="1" smtClean="0"/>
              <a:t>suoraan</a:t>
            </a:r>
            <a:r>
              <a:rPr lang="en-GB" dirty="0" smtClean="0"/>
              <a:t> </a:t>
            </a:r>
            <a:r>
              <a:rPr lang="en-GB" dirty="0" err="1" smtClean="0"/>
              <a:t>kohteen</a:t>
            </a:r>
            <a:r>
              <a:rPr lang="en-GB" dirty="0" smtClean="0"/>
              <a:t> </a:t>
            </a:r>
            <a:r>
              <a:rPr lang="en-GB" dirty="0" err="1" smtClean="0"/>
              <a:t>suositteluun</a:t>
            </a:r>
            <a:r>
              <a:rPr lang="en-GB" dirty="0" smtClean="0"/>
              <a:t> </a:t>
            </a:r>
            <a:r>
              <a:rPr lang="en-GB" dirty="0" err="1" smtClean="0"/>
              <a:t>ja</a:t>
            </a:r>
            <a:r>
              <a:rPr lang="en-GB" dirty="0" smtClean="0"/>
              <a:t> </a:t>
            </a:r>
            <a:r>
              <a:rPr lang="en-GB" dirty="0" err="1" smtClean="0"/>
              <a:t>matkustushalukkuuteen</a:t>
            </a:r>
            <a:endParaRPr lang="en-GB" dirty="0" smtClean="0"/>
          </a:p>
          <a:p>
            <a:r>
              <a:rPr lang="en-GB" dirty="0" err="1" smtClean="0"/>
              <a:t>Tärkeää</a:t>
            </a:r>
            <a:r>
              <a:rPr lang="en-GB" dirty="0" smtClean="0"/>
              <a:t> </a:t>
            </a:r>
            <a:r>
              <a:rPr lang="en-GB" dirty="0" err="1" smtClean="0"/>
              <a:t>videoissa</a:t>
            </a:r>
            <a:r>
              <a:rPr lang="en-GB" dirty="0" smtClean="0"/>
              <a:t> </a:t>
            </a:r>
            <a:r>
              <a:rPr lang="en-GB" dirty="0" err="1" smtClean="0"/>
              <a:t>niiden</a:t>
            </a:r>
            <a:r>
              <a:rPr lang="en-GB" dirty="0" smtClean="0"/>
              <a:t> </a:t>
            </a:r>
            <a:r>
              <a:rPr lang="en-GB" dirty="0" err="1" smtClean="0"/>
              <a:t>luotettavuus</a:t>
            </a:r>
            <a:endParaRPr lang="en-GB" dirty="0" smtClean="0"/>
          </a:p>
          <a:p>
            <a:pPr lvl="1"/>
            <a:r>
              <a:rPr lang="en-GB" dirty="0" smtClean="0"/>
              <a:t>UCG vs. </a:t>
            </a:r>
            <a:r>
              <a:rPr lang="en-GB" dirty="0" err="1" smtClean="0"/>
              <a:t>destinaatiomarkkinointi</a:t>
            </a:r>
            <a:endParaRPr lang="fi-FI" dirty="0"/>
          </a:p>
        </p:txBody>
      </p:sp>
      <p:sp>
        <p:nvSpPr>
          <p:cNvPr id="6" name="Dian numeron paikkamerkki 5"/>
          <p:cNvSpPr>
            <a:spLocks noGrp="1"/>
          </p:cNvSpPr>
          <p:nvPr>
            <p:ph type="sldNum" sz="quarter" idx="4"/>
          </p:nvPr>
        </p:nvSpPr>
        <p:spPr/>
        <p:txBody>
          <a:bodyPr/>
          <a:lstStyle/>
          <a:p>
            <a:pPr>
              <a:defRPr/>
            </a:pPr>
            <a:fld id="{9AC9C5E4-DD34-409E-9E11-89682544FB1A}" type="slidenum">
              <a:rPr lang="fi-FI" smtClean="0"/>
              <a:pPr>
                <a:defRPr/>
              </a:pPr>
              <a:t>6</a:t>
            </a:fld>
            <a:endParaRPr lang="fi-FI" dirty="0"/>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9733" y="781172"/>
            <a:ext cx="2292467" cy="1530222"/>
          </a:xfrm>
          <a:prstGeom prst="rect">
            <a:avLst/>
          </a:prstGeom>
        </p:spPr>
      </p:pic>
      <p:pic>
        <p:nvPicPr>
          <p:cNvPr id="5" name="Kuv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99589" y="2396308"/>
            <a:ext cx="2112611" cy="1547264"/>
          </a:xfrm>
          <a:prstGeom prst="rect">
            <a:avLst/>
          </a:prstGeom>
        </p:spPr>
      </p:pic>
      <p:pic>
        <p:nvPicPr>
          <p:cNvPr id="8" name="Kuva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7416" y="4028486"/>
            <a:ext cx="2604784" cy="1480049"/>
          </a:xfrm>
          <a:prstGeom prst="rect">
            <a:avLst/>
          </a:prstGeom>
        </p:spPr>
      </p:pic>
      <p:sp>
        <p:nvSpPr>
          <p:cNvPr id="9" name="Suorakulmio 8"/>
          <p:cNvSpPr/>
          <p:nvPr/>
        </p:nvSpPr>
        <p:spPr>
          <a:xfrm>
            <a:off x="6060347" y="5450965"/>
            <a:ext cx="2400085" cy="200055"/>
          </a:xfrm>
          <a:prstGeom prst="rect">
            <a:avLst/>
          </a:prstGeom>
        </p:spPr>
        <p:txBody>
          <a:bodyPr wrap="square">
            <a:spAutoFit/>
          </a:bodyPr>
          <a:lstStyle/>
          <a:p>
            <a:r>
              <a:rPr lang="fi-FI" sz="700" dirty="0">
                <a:hlinkClick r:id="rId6"/>
              </a:rPr>
              <a:t>https://www.youtube.com/watch?v=f88UJyCA__</a:t>
            </a:r>
            <a:r>
              <a:rPr lang="fi-FI" sz="700" dirty="0" smtClean="0">
                <a:hlinkClick r:id="rId6"/>
              </a:rPr>
              <a:t>M</a:t>
            </a:r>
            <a:r>
              <a:rPr lang="fi-FI" sz="700" dirty="0" smtClean="0"/>
              <a:t> </a:t>
            </a:r>
            <a:endParaRPr lang="fi-FI" sz="700" dirty="0"/>
          </a:p>
        </p:txBody>
      </p:sp>
    </p:spTree>
    <p:extLst>
      <p:ext uri="{BB962C8B-B14F-4D97-AF65-F5344CB8AC3E}">
        <p14:creationId xmlns:p14="http://schemas.microsoft.com/office/powerpoint/2010/main" val="322185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0" y="193204"/>
            <a:ext cx="8352928" cy="576064"/>
          </a:xfrm>
        </p:spPr>
        <p:txBody>
          <a:bodyPr/>
          <a:lstStyle/>
          <a:p>
            <a:r>
              <a:rPr lang="fi-FI" sz="2400" dirty="0" smtClean="0">
                <a:solidFill>
                  <a:schemeClr val="accent2"/>
                </a:solidFill>
              </a:rPr>
              <a:t>Virtuaalitodellisuuden edut markkinointivälineenä</a:t>
            </a:r>
            <a:endParaRPr lang="fi-FI" sz="2400" dirty="0">
              <a:solidFill>
                <a:schemeClr val="accent2"/>
              </a:solidFill>
            </a:endParaRPr>
          </a:p>
        </p:txBody>
      </p:sp>
      <p:sp>
        <p:nvSpPr>
          <p:cNvPr id="3" name="Sisällön paikkamerkki 2"/>
          <p:cNvSpPr>
            <a:spLocks noGrp="1"/>
          </p:cNvSpPr>
          <p:nvPr>
            <p:ph idx="1"/>
          </p:nvPr>
        </p:nvSpPr>
        <p:spPr>
          <a:xfrm>
            <a:off x="323528" y="1057300"/>
            <a:ext cx="8028310" cy="2448272"/>
          </a:xfrm>
          <a:solidFill>
            <a:schemeClr val="bg1">
              <a:alpha val="65000"/>
            </a:schemeClr>
          </a:solidFill>
        </p:spPr>
        <p:txBody>
          <a:bodyPr/>
          <a:lstStyle/>
          <a:p>
            <a:pPr>
              <a:spcAft>
                <a:spcPts val="1200"/>
              </a:spcAft>
            </a:pPr>
            <a:r>
              <a:rPr lang="fi-FI" dirty="0" smtClean="0"/>
              <a:t>Tehokas markkinointiväline </a:t>
            </a:r>
          </a:p>
          <a:p>
            <a:pPr>
              <a:spcAft>
                <a:spcPts val="1200"/>
              </a:spcAft>
            </a:pPr>
            <a:r>
              <a:rPr lang="fi-FI" dirty="0"/>
              <a:t>T</a:t>
            </a:r>
            <a:r>
              <a:rPr lang="fi-FI" dirty="0" smtClean="0"/>
              <a:t>arjoaa mahdollisuuden kokea matkakohteen tai matkailupalvelun ennen ostopäätöstä - ”</a:t>
            </a:r>
            <a:r>
              <a:rPr lang="fi-FI" dirty="0" err="1" smtClean="0"/>
              <a:t>try</a:t>
            </a:r>
            <a:r>
              <a:rPr lang="fi-FI" dirty="0" smtClean="0"/>
              <a:t> </a:t>
            </a:r>
            <a:r>
              <a:rPr lang="fi-FI" dirty="0" err="1" smtClean="0"/>
              <a:t>before</a:t>
            </a:r>
            <a:r>
              <a:rPr lang="fi-FI" dirty="0" smtClean="0"/>
              <a:t> </a:t>
            </a:r>
            <a:r>
              <a:rPr lang="fi-FI" dirty="0" err="1" smtClean="0"/>
              <a:t>you</a:t>
            </a:r>
            <a:r>
              <a:rPr lang="fi-FI" dirty="0" smtClean="0"/>
              <a:t> </a:t>
            </a:r>
            <a:r>
              <a:rPr lang="fi-FI" dirty="0" err="1" smtClean="0"/>
              <a:t>buy</a:t>
            </a:r>
            <a:r>
              <a:rPr lang="fi-FI" dirty="0" smtClean="0"/>
              <a:t>” </a:t>
            </a:r>
          </a:p>
          <a:p>
            <a:pPr>
              <a:spcAft>
                <a:spcPts val="1200"/>
              </a:spcAft>
            </a:pPr>
            <a:r>
              <a:rPr lang="fi-FI" dirty="0" smtClean="0"/>
              <a:t>Vähentää koettuja riskejä aineettoman palvelun ostolle</a:t>
            </a:r>
          </a:p>
          <a:p>
            <a:pPr>
              <a:spcAft>
                <a:spcPts val="1200"/>
              </a:spcAft>
            </a:pPr>
            <a:r>
              <a:rPr lang="fi-FI" dirty="0" smtClean="0"/>
              <a:t>Voi poistaa jopa ostamisen esteitä, kun tuotteeseen pääse tutustumaan etukäteen</a:t>
            </a:r>
          </a:p>
        </p:txBody>
      </p:sp>
      <p:sp>
        <p:nvSpPr>
          <p:cNvPr id="6" name="Dian numeron paikkamerkki 5"/>
          <p:cNvSpPr>
            <a:spLocks noGrp="1"/>
          </p:cNvSpPr>
          <p:nvPr>
            <p:ph type="sldNum" sz="quarter" idx="4"/>
          </p:nvPr>
        </p:nvSpPr>
        <p:spPr/>
        <p:txBody>
          <a:bodyPr/>
          <a:lstStyle/>
          <a:p>
            <a:pPr>
              <a:defRPr/>
            </a:pPr>
            <a:fld id="{9AC9C5E4-DD34-409E-9E11-89682544FB1A}" type="slidenum">
              <a:rPr lang="fi-FI" smtClean="0"/>
              <a:pPr>
                <a:defRPr/>
              </a:pPr>
              <a:t>7</a:t>
            </a:fld>
            <a:endParaRPr lang="fi-FI" dirty="0"/>
          </a:p>
        </p:txBody>
      </p:sp>
      <p:sp>
        <p:nvSpPr>
          <p:cNvPr id="4" name="Suorakulmio 3"/>
          <p:cNvSpPr/>
          <p:nvPr/>
        </p:nvSpPr>
        <p:spPr>
          <a:xfrm>
            <a:off x="5292080" y="5377780"/>
            <a:ext cx="4572000" cy="261610"/>
          </a:xfrm>
          <a:prstGeom prst="rect">
            <a:avLst/>
          </a:prstGeom>
        </p:spPr>
        <p:txBody>
          <a:bodyPr>
            <a:spAutoFit/>
          </a:bodyPr>
          <a:lstStyle/>
          <a:p>
            <a:r>
              <a:rPr lang="fi-FI" sz="1050" dirty="0" smtClean="0"/>
              <a:t>Kuva: </a:t>
            </a:r>
            <a:r>
              <a:rPr lang="fi-FI" sz="1050" dirty="0" smtClean="0">
                <a:hlinkClick r:id="rId4"/>
              </a:rPr>
              <a:t>https</a:t>
            </a:r>
            <a:r>
              <a:rPr lang="fi-FI" sz="1050" dirty="0">
                <a:hlinkClick r:id="rId4"/>
              </a:rPr>
              <a:t>://</a:t>
            </a:r>
            <a:r>
              <a:rPr lang="fi-FI" sz="1050" dirty="0" smtClean="0">
                <a:hlinkClick r:id="rId4"/>
              </a:rPr>
              <a:t>www.virtuaalimaailma.fi/samsung-gear-vr-hinta/</a:t>
            </a:r>
            <a:r>
              <a:rPr lang="fi-FI" sz="1050" dirty="0" smtClean="0"/>
              <a:t> </a:t>
            </a:r>
            <a:endParaRPr lang="fi-FI" sz="1050" dirty="0"/>
          </a:p>
        </p:txBody>
      </p:sp>
    </p:spTree>
    <p:extLst>
      <p:ext uri="{BB962C8B-B14F-4D97-AF65-F5344CB8AC3E}">
        <p14:creationId xmlns:p14="http://schemas.microsoft.com/office/powerpoint/2010/main" val="133556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35496" y="409228"/>
            <a:ext cx="8352928" cy="840053"/>
          </a:xfrm>
        </p:spPr>
        <p:txBody>
          <a:bodyPr/>
          <a:lstStyle/>
          <a:p>
            <a:r>
              <a:rPr lang="fi-FI" sz="2400" dirty="0">
                <a:solidFill>
                  <a:schemeClr val="bg1"/>
                </a:solidFill>
              </a:rPr>
              <a:t>Virtuaalitodellisuuden edut markkinointivälineenä</a:t>
            </a:r>
          </a:p>
        </p:txBody>
      </p:sp>
      <p:sp>
        <p:nvSpPr>
          <p:cNvPr id="3" name="Sisällön paikkamerkki 2"/>
          <p:cNvSpPr>
            <a:spLocks noGrp="1"/>
          </p:cNvSpPr>
          <p:nvPr>
            <p:ph idx="1"/>
          </p:nvPr>
        </p:nvSpPr>
        <p:spPr>
          <a:xfrm>
            <a:off x="467123" y="985292"/>
            <a:ext cx="8064896" cy="3744500"/>
          </a:xfrm>
        </p:spPr>
        <p:txBody>
          <a:bodyPr/>
          <a:lstStyle/>
          <a:p>
            <a:endParaRPr lang="en-GB" dirty="0" smtClean="0">
              <a:solidFill>
                <a:schemeClr val="bg1"/>
              </a:solidFill>
            </a:endParaRPr>
          </a:p>
          <a:p>
            <a:pPr>
              <a:spcAft>
                <a:spcPts val="1200"/>
              </a:spcAft>
            </a:pPr>
            <a:r>
              <a:rPr lang="en-GB" dirty="0" smtClean="0">
                <a:solidFill>
                  <a:schemeClr val="bg1"/>
                </a:solidFill>
              </a:rPr>
              <a:t>Luo 2D-videoita </a:t>
            </a:r>
            <a:r>
              <a:rPr lang="en-GB" dirty="0" err="1" smtClean="0">
                <a:solidFill>
                  <a:schemeClr val="bg1"/>
                </a:solidFill>
              </a:rPr>
              <a:t>ja</a:t>
            </a:r>
            <a:r>
              <a:rPr lang="en-GB" dirty="0" smtClean="0">
                <a:solidFill>
                  <a:schemeClr val="bg1"/>
                </a:solidFill>
              </a:rPr>
              <a:t> </a:t>
            </a:r>
            <a:r>
              <a:rPr lang="en-GB" dirty="0" err="1" smtClean="0">
                <a:solidFill>
                  <a:schemeClr val="bg1"/>
                </a:solidFill>
              </a:rPr>
              <a:t>nettikuvia</a:t>
            </a:r>
            <a:r>
              <a:rPr lang="en-GB" dirty="0" smtClean="0">
                <a:solidFill>
                  <a:schemeClr val="bg1"/>
                </a:solidFill>
              </a:rPr>
              <a:t> </a:t>
            </a:r>
            <a:r>
              <a:rPr lang="en-GB" dirty="0" err="1" smtClean="0">
                <a:solidFill>
                  <a:schemeClr val="bg1"/>
                </a:solidFill>
              </a:rPr>
              <a:t>vahvemman</a:t>
            </a:r>
            <a:r>
              <a:rPr lang="en-GB" dirty="0" smtClean="0">
                <a:solidFill>
                  <a:schemeClr val="bg1"/>
                </a:solidFill>
              </a:rPr>
              <a:t> </a:t>
            </a:r>
            <a:r>
              <a:rPr lang="en-GB" dirty="0" err="1" smtClean="0">
                <a:solidFill>
                  <a:schemeClr val="bg1"/>
                </a:solidFill>
              </a:rPr>
              <a:t>tunnereaktion</a:t>
            </a:r>
            <a:r>
              <a:rPr lang="en-GB" dirty="0" smtClean="0">
                <a:solidFill>
                  <a:schemeClr val="bg1"/>
                </a:solidFill>
              </a:rPr>
              <a:t>, </a:t>
            </a:r>
            <a:r>
              <a:rPr lang="en-GB" dirty="0" err="1" smtClean="0">
                <a:solidFill>
                  <a:schemeClr val="bg1"/>
                </a:solidFill>
              </a:rPr>
              <a:t>vaikuttaa</a:t>
            </a:r>
            <a:r>
              <a:rPr lang="en-GB" dirty="0" smtClean="0">
                <a:solidFill>
                  <a:schemeClr val="bg1"/>
                </a:solidFill>
              </a:rPr>
              <a:t> </a:t>
            </a:r>
            <a:r>
              <a:rPr lang="en-GB" dirty="0" err="1" smtClean="0">
                <a:solidFill>
                  <a:schemeClr val="bg1"/>
                </a:solidFill>
              </a:rPr>
              <a:t>vahvemmin</a:t>
            </a:r>
            <a:r>
              <a:rPr lang="en-GB" dirty="0" smtClean="0">
                <a:solidFill>
                  <a:schemeClr val="bg1"/>
                </a:solidFill>
              </a:rPr>
              <a:t> </a:t>
            </a:r>
            <a:r>
              <a:rPr lang="en-GB" dirty="0" err="1" smtClean="0">
                <a:solidFill>
                  <a:schemeClr val="bg1"/>
                </a:solidFill>
              </a:rPr>
              <a:t>matkakohteen</a:t>
            </a:r>
            <a:r>
              <a:rPr lang="en-GB" dirty="0" smtClean="0">
                <a:solidFill>
                  <a:schemeClr val="bg1"/>
                </a:solidFill>
              </a:rPr>
              <a:t> </a:t>
            </a:r>
            <a:r>
              <a:rPr lang="en-GB" dirty="0" err="1" smtClean="0">
                <a:solidFill>
                  <a:schemeClr val="bg1"/>
                </a:solidFill>
              </a:rPr>
              <a:t>imagoon</a:t>
            </a:r>
            <a:r>
              <a:rPr lang="en-GB" dirty="0" smtClean="0">
                <a:solidFill>
                  <a:schemeClr val="bg1"/>
                </a:solidFill>
              </a:rPr>
              <a:t>, </a:t>
            </a:r>
            <a:r>
              <a:rPr lang="en-GB" dirty="0" err="1" smtClean="0">
                <a:solidFill>
                  <a:schemeClr val="bg1"/>
                </a:solidFill>
              </a:rPr>
              <a:t>lisätiedon</a:t>
            </a:r>
            <a:r>
              <a:rPr lang="en-GB" dirty="0" smtClean="0">
                <a:solidFill>
                  <a:schemeClr val="bg1"/>
                </a:solidFill>
              </a:rPr>
              <a:t> </a:t>
            </a:r>
            <a:r>
              <a:rPr lang="en-GB" dirty="0" err="1" smtClean="0">
                <a:solidFill>
                  <a:schemeClr val="bg1"/>
                </a:solidFill>
              </a:rPr>
              <a:t>etsimiseen</a:t>
            </a:r>
            <a:r>
              <a:rPr lang="en-GB" dirty="0" smtClean="0">
                <a:solidFill>
                  <a:schemeClr val="bg1"/>
                </a:solidFill>
              </a:rPr>
              <a:t>, </a:t>
            </a:r>
            <a:r>
              <a:rPr lang="en-GB" dirty="0" err="1" smtClean="0">
                <a:solidFill>
                  <a:schemeClr val="bg1"/>
                </a:solidFill>
              </a:rPr>
              <a:t>matkustushalukkuuteen</a:t>
            </a:r>
            <a:r>
              <a:rPr lang="en-GB" dirty="0" smtClean="0">
                <a:solidFill>
                  <a:schemeClr val="bg1"/>
                </a:solidFill>
              </a:rPr>
              <a:t> </a:t>
            </a:r>
            <a:r>
              <a:rPr lang="en-GB" dirty="0" err="1" smtClean="0">
                <a:solidFill>
                  <a:schemeClr val="bg1"/>
                </a:solidFill>
              </a:rPr>
              <a:t>ja</a:t>
            </a:r>
            <a:r>
              <a:rPr lang="en-GB" dirty="0" smtClean="0">
                <a:solidFill>
                  <a:schemeClr val="bg1"/>
                </a:solidFill>
              </a:rPr>
              <a:t> </a:t>
            </a:r>
            <a:r>
              <a:rPr lang="en-GB" dirty="0" err="1" smtClean="0">
                <a:solidFill>
                  <a:schemeClr val="bg1"/>
                </a:solidFill>
              </a:rPr>
              <a:t>suositteluun</a:t>
            </a:r>
            <a:endParaRPr lang="en-GB" dirty="0" smtClean="0">
              <a:solidFill>
                <a:schemeClr val="bg1"/>
              </a:solidFill>
            </a:endParaRPr>
          </a:p>
          <a:p>
            <a:pPr>
              <a:spcAft>
                <a:spcPts val="1200"/>
              </a:spcAft>
            </a:pPr>
            <a:r>
              <a:rPr lang="en-GB" dirty="0" err="1" smtClean="0">
                <a:solidFill>
                  <a:schemeClr val="bg1"/>
                </a:solidFill>
              </a:rPr>
              <a:t>Voi</a:t>
            </a:r>
            <a:r>
              <a:rPr lang="en-GB" dirty="0" smtClean="0">
                <a:solidFill>
                  <a:schemeClr val="bg1"/>
                </a:solidFill>
              </a:rPr>
              <a:t> </a:t>
            </a:r>
            <a:r>
              <a:rPr lang="en-GB" dirty="0" err="1" smtClean="0">
                <a:solidFill>
                  <a:schemeClr val="bg1"/>
                </a:solidFill>
              </a:rPr>
              <a:t>jopa</a:t>
            </a:r>
            <a:r>
              <a:rPr lang="en-GB" dirty="0" smtClean="0">
                <a:solidFill>
                  <a:schemeClr val="bg1"/>
                </a:solidFill>
              </a:rPr>
              <a:t> </a:t>
            </a:r>
            <a:r>
              <a:rPr lang="en-GB" dirty="0" err="1" smtClean="0">
                <a:solidFill>
                  <a:schemeClr val="bg1"/>
                </a:solidFill>
              </a:rPr>
              <a:t>muuttaa</a:t>
            </a:r>
            <a:r>
              <a:rPr lang="en-GB" dirty="0" smtClean="0">
                <a:solidFill>
                  <a:schemeClr val="bg1"/>
                </a:solidFill>
              </a:rPr>
              <a:t> </a:t>
            </a:r>
            <a:r>
              <a:rPr lang="en-GB" dirty="0" err="1" smtClean="0">
                <a:solidFill>
                  <a:schemeClr val="bg1"/>
                </a:solidFill>
              </a:rPr>
              <a:t>suhtautumisen</a:t>
            </a:r>
            <a:r>
              <a:rPr lang="en-GB" dirty="0" smtClean="0">
                <a:solidFill>
                  <a:schemeClr val="bg1"/>
                </a:solidFill>
              </a:rPr>
              <a:t> </a:t>
            </a:r>
            <a:r>
              <a:rPr lang="en-GB" dirty="0" err="1" smtClean="0">
                <a:solidFill>
                  <a:schemeClr val="bg1"/>
                </a:solidFill>
              </a:rPr>
              <a:t>matkakohdetta</a:t>
            </a:r>
            <a:r>
              <a:rPr lang="en-GB" dirty="0" smtClean="0">
                <a:solidFill>
                  <a:schemeClr val="bg1"/>
                </a:solidFill>
              </a:rPr>
              <a:t> </a:t>
            </a:r>
            <a:r>
              <a:rPr lang="en-GB" dirty="0" err="1" smtClean="0">
                <a:solidFill>
                  <a:schemeClr val="bg1"/>
                </a:solidFill>
              </a:rPr>
              <a:t>kohtaan</a:t>
            </a:r>
            <a:r>
              <a:rPr lang="en-GB" dirty="0" smtClean="0">
                <a:solidFill>
                  <a:schemeClr val="bg1"/>
                </a:solidFill>
              </a:rPr>
              <a:t> </a:t>
            </a:r>
            <a:r>
              <a:rPr lang="en-GB" dirty="0" err="1" smtClean="0">
                <a:solidFill>
                  <a:schemeClr val="bg1"/>
                </a:solidFill>
              </a:rPr>
              <a:t>positiivisemmaksi</a:t>
            </a:r>
            <a:endParaRPr lang="en-GB" dirty="0" smtClean="0">
              <a:solidFill>
                <a:schemeClr val="bg1"/>
              </a:solidFill>
            </a:endParaRPr>
          </a:p>
          <a:p>
            <a:pPr>
              <a:spcAft>
                <a:spcPts val="1200"/>
              </a:spcAft>
            </a:pPr>
            <a:r>
              <a:rPr lang="en-GB" dirty="0" smtClean="0">
                <a:solidFill>
                  <a:schemeClr val="bg1"/>
                </a:solidFill>
              </a:rPr>
              <a:t>VR-</a:t>
            </a:r>
            <a:r>
              <a:rPr lang="en-GB" dirty="0" err="1" smtClean="0">
                <a:solidFill>
                  <a:schemeClr val="bg1"/>
                </a:solidFill>
              </a:rPr>
              <a:t>videot</a:t>
            </a:r>
            <a:r>
              <a:rPr lang="en-GB" dirty="0" smtClean="0">
                <a:solidFill>
                  <a:schemeClr val="bg1"/>
                </a:solidFill>
              </a:rPr>
              <a:t> </a:t>
            </a:r>
            <a:r>
              <a:rPr lang="en-GB" dirty="0" err="1" smtClean="0">
                <a:solidFill>
                  <a:schemeClr val="bg1"/>
                </a:solidFill>
              </a:rPr>
              <a:t>sitä</a:t>
            </a:r>
            <a:r>
              <a:rPr lang="en-GB" dirty="0" smtClean="0">
                <a:solidFill>
                  <a:schemeClr val="bg1"/>
                </a:solidFill>
              </a:rPr>
              <a:t> </a:t>
            </a:r>
            <a:r>
              <a:rPr lang="en-GB" dirty="0" err="1" smtClean="0">
                <a:solidFill>
                  <a:schemeClr val="bg1"/>
                </a:solidFill>
              </a:rPr>
              <a:t>toimivampia</a:t>
            </a:r>
            <a:r>
              <a:rPr lang="en-GB" dirty="0" smtClean="0">
                <a:solidFill>
                  <a:schemeClr val="bg1"/>
                </a:solidFill>
              </a:rPr>
              <a:t> </a:t>
            </a:r>
            <a:r>
              <a:rPr lang="en-GB" dirty="0" err="1" smtClean="0">
                <a:solidFill>
                  <a:schemeClr val="bg1"/>
                </a:solidFill>
              </a:rPr>
              <a:t>markkinoinnin</a:t>
            </a:r>
            <a:r>
              <a:rPr lang="en-GB" dirty="0" smtClean="0">
                <a:solidFill>
                  <a:schemeClr val="bg1"/>
                </a:solidFill>
              </a:rPr>
              <a:t> </a:t>
            </a:r>
            <a:r>
              <a:rPr lang="en-GB" dirty="0" err="1" smtClean="0">
                <a:solidFill>
                  <a:schemeClr val="bg1"/>
                </a:solidFill>
              </a:rPr>
              <a:t>näkökulmasta</a:t>
            </a:r>
            <a:r>
              <a:rPr lang="en-GB" dirty="0" smtClean="0">
                <a:solidFill>
                  <a:schemeClr val="bg1"/>
                </a:solidFill>
              </a:rPr>
              <a:t>, </a:t>
            </a:r>
            <a:r>
              <a:rPr lang="en-GB" dirty="0" err="1" smtClean="0">
                <a:solidFill>
                  <a:schemeClr val="bg1"/>
                </a:solidFill>
              </a:rPr>
              <a:t>mitä</a:t>
            </a:r>
            <a:r>
              <a:rPr lang="en-GB" dirty="0" smtClean="0">
                <a:solidFill>
                  <a:schemeClr val="bg1"/>
                </a:solidFill>
              </a:rPr>
              <a:t> </a:t>
            </a:r>
            <a:r>
              <a:rPr lang="en-GB" dirty="0" err="1" smtClean="0">
                <a:solidFill>
                  <a:schemeClr val="bg1"/>
                </a:solidFill>
              </a:rPr>
              <a:t>vahvemman</a:t>
            </a:r>
            <a:r>
              <a:rPr lang="en-GB" dirty="0" smtClean="0">
                <a:solidFill>
                  <a:schemeClr val="bg1"/>
                </a:solidFill>
              </a:rPr>
              <a:t> </a:t>
            </a:r>
            <a:r>
              <a:rPr lang="en-GB" dirty="0" err="1" smtClean="0">
                <a:solidFill>
                  <a:schemeClr val="bg1"/>
                </a:solidFill>
              </a:rPr>
              <a:t>positiivisen</a:t>
            </a:r>
            <a:r>
              <a:rPr lang="en-GB" dirty="0" smtClean="0">
                <a:solidFill>
                  <a:schemeClr val="bg1"/>
                </a:solidFill>
              </a:rPr>
              <a:t> </a:t>
            </a:r>
            <a:r>
              <a:rPr lang="en-GB" dirty="0" err="1" smtClean="0">
                <a:solidFill>
                  <a:schemeClr val="bg1"/>
                </a:solidFill>
              </a:rPr>
              <a:t>tunteen</a:t>
            </a:r>
            <a:r>
              <a:rPr lang="en-GB" dirty="0" smtClean="0">
                <a:solidFill>
                  <a:schemeClr val="bg1"/>
                </a:solidFill>
              </a:rPr>
              <a:t> </a:t>
            </a:r>
            <a:r>
              <a:rPr lang="en-GB" dirty="0" err="1" smtClean="0">
                <a:solidFill>
                  <a:schemeClr val="bg1"/>
                </a:solidFill>
              </a:rPr>
              <a:t>herättävät</a:t>
            </a:r>
            <a:r>
              <a:rPr lang="en-GB" dirty="0" smtClean="0">
                <a:solidFill>
                  <a:schemeClr val="bg1"/>
                </a:solidFill>
              </a:rPr>
              <a:t> </a:t>
            </a:r>
            <a:r>
              <a:rPr lang="en-GB" dirty="0" err="1" smtClean="0">
                <a:solidFill>
                  <a:schemeClr val="bg1"/>
                </a:solidFill>
              </a:rPr>
              <a:t>ja</a:t>
            </a:r>
            <a:r>
              <a:rPr lang="en-GB" dirty="0" smtClean="0">
                <a:solidFill>
                  <a:schemeClr val="bg1"/>
                </a:solidFill>
              </a:rPr>
              <a:t> </a:t>
            </a:r>
            <a:r>
              <a:rPr lang="en-GB" dirty="0" err="1" smtClean="0">
                <a:solidFill>
                  <a:schemeClr val="bg1"/>
                </a:solidFill>
              </a:rPr>
              <a:t>mitä</a:t>
            </a:r>
            <a:r>
              <a:rPr lang="en-GB" dirty="0" smtClean="0">
                <a:solidFill>
                  <a:schemeClr val="bg1"/>
                </a:solidFill>
              </a:rPr>
              <a:t> </a:t>
            </a:r>
            <a:r>
              <a:rPr lang="en-GB" dirty="0" err="1" smtClean="0">
                <a:solidFill>
                  <a:schemeClr val="bg1"/>
                </a:solidFill>
              </a:rPr>
              <a:t>paremman</a:t>
            </a:r>
            <a:r>
              <a:rPr lang="en-GB" dirty="0" smtClean="0">
                <a:solidFill>
                  <a:schemeClr val="bg1"/>
                </a:solidFill>
              </a:rPr>
              <a:t> </a:t>
            </a:r>
            <a:r>
              <a:rPr lang="en-GB" dirty="0" err="1" smtClean="0">
                <a:solidFill>
                  <a:schemeClr val="bg1"/>
                </a:solidFill>
              </a:rPr>
              <a:t>visuaalisen</a:t>
            </a:r>
            <a:r>
              <a:rPr lang="en-GB" dirty="0" smtClean="0">
                <a:solidFill>
                  <a:schemeClr val="bg1"/>
                </a:solidFill>
              </a:rPr>
              <a:t> </a:t>
            </a:r>
            <a:r>
              <a:rPr lang="en-GB" dirty="0" err="1" smtClean="0">
                <a:solidFill>
                  <a:schemeClr val="bg1"/>
                </a:solidFill>
              </a:rPr>
              <a:t>vetovoiman</a:t>
            </a:r>
            <a:r>
              <a:rPr lang="en-GB" dirty="0" smtClean="0">
                <a:solidFill>
                  <a:schemeClr val="bg1"/>
                </a:solidFill>
              </a:rPr>
              <a:t> </a:t>
            </a:r>
            <a:r>
              <a:rPr lang="en-GB" dirty="0" err="1" smtClean="0">
                <a:solidFill>
                  <a:schemeClr val="bg1"/>
                </a:solidFill>
              </a:rPr>
              <a:t>omaavat</a:t>
            </a:r>
            <a:endParaRPr lang="en-GB" dirty="0" smtClean="0">
              <a:solidFill>
                <a:schemeClr val="bg1"/>
              </a:solidFill>
            </a:endParaRPr>
          </a:p>
          <a:p>
            <a:pPr marL="361950" lvl="1" indent="0">
              <a:buNone/>
            </a:pPr>
            <a:endParaRPr lang="en-GB" dirty="0" smtClean="0">
              <a:solidFill>
                <a:schemeClr val="bg1"/>
              </a:solidFill>
            </a:endParaRPr>
          </a:p>
        </p:txBody>
      </p:sp>
      <p:sp>
        <p:nvSpPr>
          <p:cNvPr id="6" name="Dian numeron paikkamerkki 5"/>
          <p:cNvSpPr>
            <a:spLocks noGrp="1"/>
          </p:cNvSpPr>
          <p:nvPr>
            <p:ph type="sldNum" sz="quarter" idx="4"/>
          </p:nvPr>
        </p:nvSpPr>
        <p:spPr/>
        <p:txBody>
          <a:bodyPr/>
          <a:lstStyle/>
          <a:p>
            <a:pPr>
              <a:defRPr/>
            </a:pPr>
            <a:fld id="{9AC9C5E4-DD34-409E-9E11-89682544FB1A}" type="slidenum">
              <a:rPr lang="fi-FI" smtClean="0"/>
              <a:pPr>
                <a:defRPr/>
              </a:pPr>
              <a:t>8</a:t>
            </a:fld>
            <a:endParaRPr lang="fi-FI" dirty="0"/>
          </a:p>
        </p:txBody>
      </p:sp>
      <p:sp>
        <p:nvSpPr>
          <p:cNvPr id="4" name="Suorakulmio 3"/>
          <p:cNvSpPr/>
          <p:nvPr/>
        </p:nvSpPr>
        <p:spPr>
          <a:xfrm>
            <a:off x="4499992" y="5358035"/>
            <a:ext cx="4104035" cy="307777"/>
          </a:xfrm>
          <a:prstGeom prst="rect">
            <a:avLst/>
          </a:prstGeom>
        </p:spPr>
        <p:txBody>
          <a:bodyPr wrap="square">
            <a:spAutoFit/>
          </a:bodyPr>
          <a:lstStyle/>
          <a:p>
            <a:r>
              <a:rPr lang="fi-FI" dirty="0">
                <a:hlinkClick r:id="rId4"/>
              </a:rPr>
              <a:t>https://www.youtube.com/watch?v=-</a:t>
            </a:r>
            <a:r>
              <a:rPr lang="fi-FI" dirty="0" smtClean="0">
                <a:hlinkClick r:id="rId4"/>
              </a:rPr>
              <a:t>JOcJo2I9D4</a:t>
            </a:r>
            <a:r>
              <a:rPr lang="fi-FI" dirty="0" smtClean="0"/>
              <a:t> </a:t>
            </a:r>
            <a:endParaRPr lang="fi-FI" dirty="0"/>
          </a:p>
        </p:txBody>
      </p:sp>
    </p:spTree>
    <p:extLst>
      <p:ext uri="{BB962C8B-B14F-4D97-AF65-F5344CB8AC3E}">
        <p14:creationId xmlns:p14="http://schemas.microsoft.com/office/powerpoint/2010/main" val="9502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851919" y="256125"/>
            <a:ext cx="3816424" cy="840053"/>
          </a:xfrm>
        </p:spPr>
        <p:txBody>
          <a:bodyPr/>
          <a:lstStyle/>
          <a:p>
            <a:r>
              <a:rPr lang="fi-FI" dirty="0" smtClean="0">
                <a:solidFill>
                  <a:schemeClr val="accent2"/>
                </a:solidFill>
              </a:rPr>
              <a:t>Aineiston keruu</a:t>
            </a:r>
            <a:endParaRPr lang="fi-FI" dirty="0">
              <a:solidFill>
                <a:schemeClr val="accent2"/>
              </a:solidFill>
            </a:endParaRPr>
          </a:p>
        </p:txBody>
      </p:sp>
      <p:sp>
        <p:nvSpPr>
          <p:cNvPr id="3" name="Sisällön paikkamerkki 2"/>
          <p:cNvSpPr>
            <a:spLocks noGrp="1"/>
          </p:cNvSpPr>
          <p:nvPr>
            <p:ph idx="1"/>
          </p:nvPr>
        </p:nvSpPr>
        <p:spPr>
          <a:xfrm>
            <a:off x="3851920" y="985292"/>
            <a:ext cx="4824752" cy="2506942"/>
          </a:xfrm>
        </p:spPr>
        <p:txBody>
          <a:bodyPr/>
          <a:lstStyle/>
          <a:p>
            <a:pPr eaLnBrk="1" hangingPunct="1"/>
            <a:r>
              <a:rPr lang="fi-FI" sz="1800" dirty="0" smtClean="0"/>
              <a:t>Kerättiin joulukuussa 2017 ja tammikuussa 2018 Helsinki-Vantaan lentoasemalla</a:t>
            </a:r>
          </a:p>
          <a:p>
            <a:pPr lvl="1" eaLnBrk="1" hangingPunct="1"/>
            <a:r>
              <a:rPr lang="fi-FI" sz="1600" dirty="0" smtClean="0"/>
              <a:t>221 </a:t>
            </a:r>
            <a:r>
              <a:rPr lang="fi-FI" sz="1600" dirty="0" err="1" smtClean="0"/>
              <a:t>kv</a:t>
            </a:r>
            <a:r>
              <a:rPr lang="fi-FI" sz="1600" dirty="0" smtClean="0"/>
              <a:t>-matkailijaa katsoi videon ja vastasi kyselyyn </a:t>
            </a:r>
          </a:p>
          <a:p>
            <a:pPr eaLnBrk="1" hangingPunct="1"/>
            <a:r>
              <a:rPr lang="fi-FI" sz="1800" dirty="0" smtClean="0"/>
              <a:t>Puolet katsoivat videon Samsung </a:t>
            </a:r>
            <a:r>
              <a:rPr lang="fi-FI" sz="1800" dirty="0" err="1" smtClean="0"/>
              <a:t>Gearilla</a:t>
            </a:r>
            <a:r>
              <a:rPr lang="fi-FI" sz="1800" dirty="0" smtClean="0"/>
              <a:t> (n=114) ja puolet </a:t>
            </a:r>
            <a:r>
              <a:rPr lang="fi-FI" sz="1800" dirty="0" err="1" smtClean="0"/>
              <a:t>iPadillä</a:t>
            </a:r>
            <a:r>
              <a:rPr lang="fi-FI" sz="1800" dirty="0" smtClean="0"/>
              <a:t> (n=108)</a:t>
            </a:r>
          </a:p>
          <a:p>
            <a:pPr eaLnBrk="1" hangingPunct="1"/>
            <a:r>
              <a:rPr lang="fi-FI" sz="1800" dirty="0" smtClean="0"/>
              <a:t>Videossa oli neljä erilaista kohtausta</a:t>
            </a:r>
            <a:endParaRPr lang="fi-FI" sz="1800" dirty="0"/>
          </a:p>
        </p:txBody>
      </p:sp>
      <p:sp>
        <p:nvSpPr>
          <p:cNvPr id="6" name="Dian numeron paikkamerkki 5"/>
          <p:cNvSpPr>
            <a:spLocks noGrp="1"/>
          </p:cNvSpPr>
          <p:nvPr>
            <p:ph type="sldNum" sz="quarter" idx="12"/>
          </p:nvPr>
        </p:nvSpPr>
        <p:spPr/>
        <p:txBody>
          <a:bodyPr/>
          <a:lstStyle/>
          <a:p>
            <a:pPr>
              <a:defRPr/>
            </a:pPr>
            <a:fld id="{A6AE68D6-3022-4724-B45D-44A0B3B7D63E}" type="slidenum">
              <a:rPr lang="fi-FI" smtClean="0"/>
              <a:pPr>
                <a:defRPr/>
              </a:pPr>
              <a:t>9</a:t>
            </a:fld>
            <a:endParaRPr lang="fi-FI" dirty="0"/>
          </a:p>
        </p:txBody>
      </p:sp>
      <p:pic>
        <p:nvPicPr>
          <p:cNvPr id="4" name="Kuv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65212"/>
            <a:ext cx="2968752" cy="1661933"/>
          </a:xfrm>
          <a:prstGeom prst="rect">
            <a:avLst/>
          </a:prstGeom>
        </p:spPr>
      </p:pic>
      <p:pic>
        <p:nvPicPr>
          <p:cNvPr id="5" name="Kuv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2067209"/>
            <a:ext cx="2968753" cy="1654387"/>
          </a:xfrm>
          <a:prstGeom prst="rect">
            <a:avLst/>
          </a:prstGeom>
        </p:spPr>
      </p:pic>
      <p:pic>
        <p:nvPicPr>
          <p:cNvPr id="7" name="Kuv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3861660"/>
            <a:ext cx="2968752" cy="1693545"/>
          </a:xfrm>
          <a:prstGeom prst="rect">
            <a:avLst/>
          </a:prstGeom>
        </p:spPr>
      </p:pic>
      <p:pic>
        <p:nvPicPr>
          <p:cNvPr id="8" name="Kuva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4316" y="3861660"/>
            <a:ext cx="2968752" cy="1700154"/>
          </a:xfrm>
          <a:prstGeom prst="rect">
            <a:avLst/>
          </a:prstGeom>
        </p:spPr>
      </p:pic>
      <p:sp>
        <p:nvSpPr>
          <p:cNvPr id="9" name="Suorakulmio 8"/>
          <p:cNvSpPr/>
          <p:nvPr/>
        </p:nvSpPr>
        <p:spPr>
          <a:xfrm>
            <a:off x="6372200" y="5031985"/>
            <a:ext cx="2304472" cy="523220"/>
          </a:xfrm>
          <a:prstGeom prst="rect">
            <a:avLst/>
          </a:prstGeom>
        </p:spPr>
        <p:txBody>
          <a:bodyPr wrap="square">
            <a:spAutoFit/>
          </a:bodyPr>
          <a:lstStyle/>
          <a:p>
            <a:r>
              <a:rPr lang="fi-FI" dirty="0">
                <a:hlinkClick r:id="rId7"/>
              </a:rPr>
              <a:t>https://www.youtube.com/watch?v=p90d33rTSJg</a:t>
            </a:r>
            <a:r>
              <a:rPr lang="fi-FI" dirty="0"/>
              <a:t> </a:t>
            </a:r>
          </a:p>
        </p:txBody>
      </p:sp>
    </p:spTree>
    <p:extLst>
      <p:ext uri="{BB962C8B-B14F-4D97-AF65-F5344CB8AC3E}">
        <p14:creationId xmlns:p14="http://schemas.microsoft.com/office/powerpoint/2010/main" val="408032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UEF Aloitus">
  <a:themeElements>
    <a:clrScheme name="UEF">
      <a:dk1>
        <a:srgbClr val="1D1D1C"/>
      </a:dk1>
      <a:lt1>
        <a:srgbClr val="FFFFFF"/>
      </a:lt1>
      <a:dk2>
        <a:srgbClr val="1D1D1C"/>
      </a:dk2>
      <a:lt2>
        <a:srgbClr val="D4D4D4"/>
      </a:lt2>
      <a:accent1>
        <a:srgbClr val="D4D800"/>
      </a:accent1>
      <a:accent2>
        <a:srgbClr val="008C99"/>
      </a:accent2>
      <a:accent3>
        <a:srgbClr val="FFFFFF"/>
      </a:accent3>
      <a:accent4>
        <a:srgbClr val="000000"/>
      </a:accent4>
      <a:accent5>
        <a:srgbClr val="E6E9AA"/>
      </a:accent5>
      <a:accent6>
        <a:srgbClr val="005D7B"/>
      </a:accent6>
      <a:hlink>
        <a:srgbClr val="009FB8"/>
      </a:hlink>
      <a:folHlink>
        <a:srgbClr val="F9B700"/>
      </a:folHlink>
    </a:clrScheme>
    <a:fontScheme name="uef_basic_laajamalli-3">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ef_basic_laajamalli-3 1">
        <a:dk1>
          <a:srgbClr val="000000"/>
        </a:dk1>
        <a:lt1>
          <a:srgbClr val="FFFFFF"/>
        </a:lt1>
        <a:dk2>
          <a:srgbClr val="000000"/>
        </a:dk2>
        <a:lt2>
          <a:srgbClr val="D4D4D4"/>
        </a:lt2>
        <a:accent1>
          <a:srgbClr val="D4D800"/>
        </a:accent1>
        <a:accent2>
          <a:srgbClr val="006788"/>
        </a:accent2>
        <a:accent3>
          <a:srgbClr val="FFFFFF"/>
        </a:accent3>
        <a:accent4>
          <a:srgbClr val="000000"/>
        </a:accent4>
        <a:accent5>
          <a:srgbClr val="E6E9AA"/>
        </a:accent5>
        <a:accent6>
          <a:srgbClr val="005D7B"/>
        </a:accent6>
        <a:hlink>
          <a:srgbClr val="009FB8"/>
        </a:hlink>
        <a:folHlink>
          <a:srgbClr val="F9B7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EF Basic">
  <a:themeElements>
    <a:clrScheme name="UEF">
      <a:dk1>
        <a:srgbClr val="1D1D1C"/>
      </a:dk1>
      <a:lt1>
        <a:srgbClr val="FFFFFF"/>
      </a:lt1>
      <a:dk2>
        <a:srgbClr val="1D1D1C"/>
      </a:dk2>
      <a:lt2>
        <a:srgbClr val="D4D4D4"/>
      </a:lt2>
      <a:accent1>
        <a:srgbClr val="D4D800"/>
      </a:accent1>
      <a:accent2>
        <a:srgbClr val="008C99"/>
      </a:accent2>
      <a:accent3>
        <a:srgbClr val="FFFFFF"/>
      </a:accent3>
      <a:accent4>
        <a:srgbClr val="000000"/>
      </a:accent4>
      <a:accent5>
        <a:srgbClr val="E6E9AA"/>
      </a:accent5>
      <a:accent6>
        <a:srgbClr val="005D7B"/>
      </a:accent6>
      <a:hlink>
        <a:srgbClr val="009FB8"/>
      </a:hlink>
      <a:folHlink>
        <a:srgbClr val="F9B700"/>
      </a:folHlink>
    </a:clrScheme>
    <a:fontScheme name="uef_basic_laajamalli-3">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ef_basic_laajamalli-3 1">
        <a:dk1>
          <a:srgbClr val="000000"/>
        </a:dk1>
        <a:lt1>
          <a:srgbClr val="FFFFFF"/>
        </a:lt1>
        <a:dk2>
          <a:srgbClr val="000000"/>
        </a:dk2>
        <a:lt2>
          <a:srgbClr val="D4D4D4"/>
        </a:lt2>
        <a:accent1>
          <a:srgbClr val="D4D800"/>
        </a:accent1>
        <a:accent2>
          <a:srgbClr val="006788"/>
        </a:accent2>
        <a:accent3>
          <a:srgbClr val="FFFFFF"/>
        </a:accent3>
        <a:accent4>
          <a:srgbClr val="000000"/>
        </a:accent4>
        <a:accent5>
          <a:srgbClr val="E6E9AA"/>
        </a:accent5>
        <a:accent6>
          <a:srgbClr val="005D7B"/>
        </a:accent6>
        <a:hlink>
          <a:srgbClr val="009FB8"/>
        </a:hlink>
        <a:folHlink>
          <a:srgbClr val="F9B7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EF Välilehdet">
  <a:themeElements>
    <a:clrScheme name="UEF">
      <a:dk1>
        <a:srgbClr val="1D1D1C"/>
      </a:dk1>
      <a:lt1>
        <a:srgbClr val="FFFFFF"/>
      </a:lt1>
      <a:dk2>
        <a:srgbClr val="1D1D1C"/>
      </a:dk2>
      <a:lt2>
        <a:srgbClr val="D4D4D4"/>
      </a:lt2>
      <a:accent1>
        <a:srgbClr val="D4D800"/>
      </a:accent1>
      <a:accent2>
        <a:srgbClr val="008C99"/>
      </a:accent2>
      <a:accent3>
        <a:srgbClr val="FFFFFF"/>
      </a:accent3>
      <a:accent4>
        <a:srgbClr val="000000"/>
      </a:accent4>
      <a:accent5>
        <a:srgbClr val="E6E9AA"/>
      </a:accent5>
      <a:accent6>
        <a:srgbClr val="005D7B"/>
      </a:accent6>
      <a:hlink>
        <a:srgbClr val="009FB8"/>
      </a:hlink>
      <a:folHlink>
        <a:srgbClr val="F9B700"/>
      </a:folHlink>
    </a:clrScheme>
    <a:fontScheme name="uef_basic_laajamalli-3">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ef_basic_laajamalli-3 1">
        <a:dk1>
          <a:srgbClr val="000000"/>
        </a:dk1>
        <a:lt1>
          <a:srgbClr val="FFFFFF"/>
        </a:lt1>
        <a:dk2>
          <a:srgbClr val="000000"/>
        </a:dk2>
        <a:lt2>
          <a:srgbClr val="D4D4D4"/>
        </a:lt2>
        <a:accent1>
          <a:srgbClr val="D4D800"/>
        </a:accent1>
        <a:accent2>
          <a:srgbClr val="006788"/>
        </a:accent2>
        <a:accent3>
          <a:srgbClr val="FFFFFF"/>
        </a:accent3>
        <a:accent4>
          <a:srgbClr val="000000"/>
        </a:accent4>
        <a:accent5>
          <a:srgbClr val="E6E9AA"/>
        </a:accent5>
        <a:accent6>
          <a:srgbClr val="005D7B"/>
        </a:accent6>
        <a:hlink>
          <a:srgbClr val="009FB8"/>
        </a:hlink>
        <a:folHlink>
          <a:srgbClr val="F9B7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EF Lopetus">
  <a:themeElements>
    <a:clrScheme name="UEF">
      <a:dk1>
        <a:srgbClr val="1D1D1C"/>
      </a:dk1>
      <a:lt1>
        <a:srgbClr val="FFFFFF"/>
      </a:lt1>
      <a:dk2>
        <a:srgbClr val="1D1D1C"/>
      </a:dk2>
      <a:lt2>
        <a:srgbClr val="D4D4D4"/>
      </a:lt2>
      <a:accent1>
        <a:srgbClr val="D4D800"/>
      </a:accent1>
      <a:accent2>
        <a:srgbClr val="008C99"/>
      </a:accent2>
      <a:accent3>
        <a:srgbClr val="FFFFFF"/>
      </a:accent3>
      <a:accent4>
        <a:srgbClr val="000000"/>
      </a:accent4>
      <a:accent5>
        <a:srgbClr val="E6E9AA"/>
      </a:accent5>
      <a:accent6>
        <a:srgbClr val="005D7B"/>
      </a:accent6>
      <a:hlink>
        <a:srgbClr val="009FB8"/>
      </a:hlink>
      <a:folHlink>
        <a:srgbClr val="F9B700"/>
      </a:folHlink>
    </a:clrScheme>
    <a:fontScheme name="uef_basic_laajamalli-3">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ef_basic_laajamalli-3 1">
        <a:dk1>
          <a:srgbClr val="000000"/>
        </a:dk1>
        <a:lt1>
          <a:srgbClr val="FFFFFF"/>
        </a:lt1>
        <a:dk2>
          <a:srgbClr val="000000"/>
        </a:dk2>
        <a:lt2>
          <a:srgbClr val="D4D4D4"/>
        </a:lt2>
        <a:accent1>
          <a:srgbClr val="D4D800"/>
        </a:accent1>
        <a:accent2>
          <a:srgbClr val="006788"/>
        </a:accent2>
        <a:accent3>
          <a:srgbClr val="FFFFFF"/>
        </a:accent3>
        <a:accent4>
          <a:srgbClr val="000000"/>
        </a:accent4>
        <a:accent5>
          <a:srgbClr val="E6E9AA"/>
        </a:accent5>
        <a:accent6>
          <a:srgbClr val="005D7B"/>
        </a:accent6>
        <a:hlink>
          <a:srgbClr val="009FB8"/>
        </a:hlink>
        <a:folHlink>
          <a:srgbClr val="F9B7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ema">
  <a:themeElements>
    <a:clrScheme name="">
      <a:dk1>
        <a:srgbClr val="000000"/>
      </a:dk1>
      <a:lt1>
        <a:srgbClr val="FFFFFF"/>
      </a:lt1>
      <a:dk2>
        <a:srgbClr val="000000"/>
      </a:dk2>
      <a:lt2>
        <a:srgbClr val="D4D4D4"/>
      </a:lt2>
      <a:accent1>
        <a:srgbClr val="D4D800"/>
      </a:accent1>
      <a:accent2>
        <a:srgbClr val="006788"/>
      </a:accent2>
      <a:accent3>
        <a:srgbClr val="FFFFFF"/>
      </a:accent3>
      <a:accent4>
        <a:srgbClr val="000000"/>
      </a:accent4>
      <a:accent5>
        <a:srgbClr val="E6E9AA"/>
      </a:accent5>
      <a:accent6>
        <a:srgbClr val="005D7B"/>
      </a:accent6>
      <a:hlink>
        <a:srgbClr val="009FB8"/>
      </a:hlink>
      <a:folHlink>
        <a:srgbClr val="F9B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ema">
  <a:themeElements>
    <a:clrScheme name="">
      <a:dk1>
        <a:srgbClr val="000000"/>
      </a:dk1>
      <a:lt1>
        <a:srgbClr val="FFFFFF"/>
      </a:lt1>
      <a:dk2>
        <a:srgbClr val="000000"/>
      </a:dk2>
      <a:lt2>
        <a:srgbClr val="D4D4D4"/>
      </a:lt2>
      <a:accent1>
        <a:srgbClr val="D4D800"/>
      </a:accent1>
      <a:accent2>
        <a:srgbClr val="006788"/>
      </a:accent2>
      <a:accent3>
        <a:srgbClr val="FFFFFF"/>
      </a:accent3>
      <a:accent4>
        <a:srgbClr val="000000"/>
      </a:accent4>
      <a:accent5>
        <a:srgbClr val="E6E9AA"/>
      </a:accent5>
      <a:accent6>
        <a:srgbClr val="005D7B"/>
      </a:accent6>
      <a:hlink>
        <a:srgbClr val="009FB8"/>
      </a:hlink>
      <a:folHlink>
        <a:srgbClr val="F9B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96C2DFF91A4B4897B6F84F7569E0BC" ma:contentTypeVersion="4" ma:contentTypeDescription="Create a new document." ma:contentTypeScope="" ma:versionID="bcd4f47003712affc2a196b9dc9a6f0d">
  <xsd:schema xmlns:xsd="http://www.w3.org/2001/XMLSchema" xmlns:xs="http://www.w3.org/2001/XMLSchema" xmlns:p="http://schemas.microsoft.com/office/2006/metadata/properties" xmlns:ns2="54564977-b69a-4943-bc81-bda594f36d0e" xmlns:ns3="1cd006c9-7721-4401-bd11-39e3670680f8" targetNamespace="http://schemas.microsoft.com/office/2006/metadata/properties" ma:root="true" ma:fieldsID="ab6b165f5f9cc8a5dd4f582f7a5ef917" ns2:_="" ns3:_="">
    <xsd:import namespace="54564977-b69a-4943-bc81-bda594f36d0e"/>
    <xsd:import namespace="1cd006c9-7721-4401-bd11-39e3670680f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64977-b69a-4943-bc81-bda594f36d0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d006c9-7721-4401-bd11-39e3670680f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5EA4E7-5A52-465B-BAD7-F364DF55A2F1}">
  <ds:schemaRefs>
    <ds:schemaRef ds:uri="http://schemas.microsoft.com/sharepoint/v3/contenttype/forms"/>
  </ds:schemaRefs>
</ds:datastoreItem>
</file>

<file path=customXml/itemProps2.xml><?xml version="1.0" encoding="utf-8"?>
<ds:datastoreItem xmlns:ds="http://schemas.openxmlformats.org/officeDocument/2006/customXml" ds:itemID="{3F8D4E18-2E61-45CE-84D2-639ACC4CD350}">
  <ds:schemaRefs>
    <ds:schemaRef ds:uri="http://purl.org/dc/terms/"/>
    <ds:schemaRef ds:uri="http://schemas.openxmlformats.org/package/2006/metadata/core-properties"/>
    <ds:schemaRef ds:uri="54564977-b69a-4943-bc81-bda594f36d0e"/>
    <ds:schemaRef ds:uri="http://purl.org/dc/dcmitype/"/>
    <ds:schemaRef ds:uri="http://schemas.microsoft.com/office/infopath/2007/PartnerControls"/>
    <ds:schemaRef ds:uri="http://schemas.microsoft.com/office/2006/documentManagement/types"/>
    <ds:schemaRef ds:uri="http://schemas.microsoft.com/office/2006/metadata/properties"/>
    <ds:schemaRef ds:uri="1cd006c9-7721-4401-bd11-39e3670680f8"/>
    <ds:schemaRef ds:uri="http://www.w3.org/XML/1998/namespace"/>
    <ds:schemaRef ds:uri="http://purl.org/dc/elements/1.1/"/>
  </ds:schemaRefs>
</ds:datastoreItem>
</file>

<file path=customXml/itemProps3.xml><?xml version="1.0" encoding="utf-8"?>
<ds:datastoreItem xmlns:ds="http://schemas.openxmlformats.org/officeDocument/2006/customXml" ds:itemID="{6044077C-8EA5-48CB-ACEF-F6EA450D79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64977-b69a-4943-bc81-bda594f36d0e"/>
    <ds:schemaRef ds:uri="1cd006c9-7721-4401-bd11-39e367068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uef_basic_laajamalli-3</Template>
  <TotalTime>3910</TotalTime>
  <Words>1317</Words>
  <Application>Microsoft Office PowerPoint</Application>
  <PresentationFormat>Näytössä katseltava esitys (16:10)</PresentationFormat>
  <Paragraphs>437</Paragraphs>
  <Slides>20</Slides>
  <Notes>19</Notes>
  <HiddenSlides>0</HiddenSlides>
  <MMClips>1</MMClips>
  <ScaleCrop>false</ScaleCrop>
  <HeadingPairs>
    <vt:vector size="6" baseType="variant">
      <vt:variant>
        <vt:lpstr>Käytetyt fontit</vt:lpstr>
      </vt:variant>
      <vt:variant>
        <vt:i4>6</vt:i4>
      </vt:variant>
      <vt:variant>
        <vt:lpstr>Teema</vt:lpstr>
      </vt:variant>
      <vt:variant>
        <vt:i4>4</vt:i4>
      </vt:variant>
      <vt:variant>
        <vt:lpstr>Dian otsikot</vt:lpstr>
      </vt:variant>
      <vt:variant>
        <vt:i4>20</vt:i4>
      </vt:variant>
    </vt:vector>
  </HeadingPairs>
  <TitlesOfParts>
    <vt:vector size="30" baseType="lpstr">
      <vt:lpstr>Arial</vt:lpstr>
      <vt:lpstr>Calibri</vt:lpstr>
      <vt:lpstr>Myriad pro</vt:lpstr>
      <vt:lpstr>Palatino Linotype</vt:lpstr>
      <vt:lpstr>Times New Roman</vt:lpstr>
      <vt:lpstr>Wingdings</vt:lpstr>
      <vt:lpstr>UEF Aloitus</vt:lpstr>
      <vt:lpstr>UEF Basic</vt:lpstr>
      <vt:lpstr>UEF Välilehdet</vt:lpstr>
      <vt:lpstr>UEF Lopetus</vt:lpstr>
      <vt:lpstr>360º-luontovideoiden käyttö matkailumarkkinoinnissa ja vaikutus matkustushalukkuuteen </vt:lpstr>
      <vt:lpstr>PowerPoint-esitys</vt:lpstr>
      <vt:lpstr>Tutkimus kansainvälisten matkailijoiden 360°-luontovideon käyttökokemuksista  </vt:lpstr>
      <vt:lpstr>Virtual reality is “a real or simulated environment in which a perceiver experiences telepresence”.  (Steuer, 1992)  </vt:lpstr>
      <vt:lpstr>Miksi käyttää videoita markkinoinnissa?</vt:lpstr>
      <vt:lpstr>Videoiden merkitys matkakohteiden markkinoinnissa</vt:lpstr>
      <vt:lpstr>Virtuaalitodellisuuden edut markkinointivälineenä</vt:lpstr>
      <vt:lpstr>Virtuaalitodellisuuden edut markkinointivälineenä</vt:lpstr>
      <vt:lpstr>Aineiston keruu</vt:lpstr>
      <vt:lpstr>PowerPoint-esitys</vt:lpstr>
      <vt:lpstr>Aineiston keruu</vt:lpstr>
      <vt:lpstr>Vastaajat</vt:lpstr>
      <vt:lpstr>Minkälaisia tunteita video herätti? </vt:lpstr>
      <vt:lpstr>PowerPoint-esitys</vt:lpstr>
      <vt:lpstr>Mielusimpana pidetty kohtaus videossa</vt:lpstr>
      <vt:lpstr>Vahva kiinnostus VR:n käyttöön matkailuun liittyvissä tilanteissa </vt:lpstr>
      <vt:lpstr>Tulosten hyödyntäminen yritystoiminnassa </vt:lpstr>
      <vt:lpstr>Vinkkejä 360°-videoiden kuvaukseen ja käyttöön</vt:lpstr>
      <vt:lpstr>Vinkit videoiden tuottamiseen</vt:lpstr>
      <vt:lpstr>PowerPoint-esitys</vt:lpstr>
    </vt:vector>
  </TitlesOfParts>
  <Manager>HAHMO</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Itä-Suomen yliopisto – tulevaisuuden yliopisto ajassa</dc:title>
  <dc:creator>vuorre</dc:creator>
  <cp:lastModifiedBy>Katja Pasanen</cp:lastModifiedBy>
  <cp:revision>284</cp:revision>
  <cp:lastPrinted>2018-10-04T08:01:21Z</cp:lastPrinted>
  <dcterms:created xsi:type="dcterms:W3CDTF">2009-06-01T07:11:23Z</dcterms:created>
  <dcterms:modified xsi:type="dcterms:W3CDTF">2018-10-10T06:29:11Z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0x0101007B96C2DFF91A4B4897B6F84F7569E0BC</vt:lpwstr>
  </property>
</Properties>
</file>