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5" r:id="rId2"/>
    <p:sldId id="309" r:id="rId3"/>
    <p:sldId id="258" r:id="rId4"/>
    <p:sldId id="257" r:id="rId5"/>
    <p:sldId id="261" r:id="rId6"/>
    <p:sldId id="266" r:id="rId7"/>
    <p:sldId id="267" r:id="rId8"/>
    <p:sldId id="304" r:id="rId9"/>
    <p:sldId id="308" r:id="rId10"/>
    <p:sldId id="302" r:id="rId11"/>
    <p:sldId id="27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630"/>
    <a:srgbClr val="000066"/>
    <a:srgbClr val="72C7F0"/>
    <a:srgbClr val="FF66CC"/>
    <a:srgbClr val="F07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40"/>
  </p:normalViewPr>
  <p:slideViewPr>
    <p:cSldViewPr snapToGrid="0" snapToObjects="1">
      <p:cViewPr varScale="1">
        <p:scale>
          <a:sx n="69" d="100"/>
          <a:sy n="69" d="100"/>
        </p:scale>
        <p:origin x="2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sa Kosonen" userId="8469e4162005394d" providerId="LiveId" clId="{45B6A42F-FF3F-435E-9D68-574E81EED7A6}"/>
    <pc:docChg chg="custSel modSld sldOrd">
      <pc:chgData name="Kaisa Kosonen" userId="8469e4162005394d" providerId="LiveId" clId="{45B6A42F-FF3F-435E-9D68-574E81EED7A6}" dt="2018-04-30T07:41:29.357" v="560" actId="20577"/>
      <pc:docMkLst>
        <pc:docMk/>
      </pc:docMkLst>
      <pc:sldChg chg="modSp">
        <pc:chgData name="Kaisa Kosonen" userId="8469e4162005394d" providerId="LiveId" clId="{45B6A42F-FF3F-435E-9D68-574E81EED7A6}" dt="2018-04-30T07:38:54.020" v="553" actId="1076"/>
        <pc:sldMkLst>
          <pc:docMk/>
          <pc:sldMk cId="0" sldId="258"/>
        </pc:sldMkLst>
        <pc:spChg chg="mod">
          <ac:chgData name="Kaisa Kosonen" userId="8469e4162005394d" providerId="LiveId" clId="{45B6A42F-FF3F-435E-9D68-574E81EED7A6}" dt="2018-04-30T07:24:23.486" v="80" actId="255"/>
          <ac:spMkLst>
            <pc:docMk/>
            <pc:sldMk cId="0" sldId="258"/>
            <ac:spMk id="133" creationId="{00000000-0000-0000-0000-000000000000}"/>
          </ac:spMkLst>
        </pc:spChg>
        <pc:spChg chg="mod">
          <ac:chgData name="Kaisa Kosonen" userId="8469e4162005394d" providerId="LiveId" clId="{45B6A42F-FF3F-435E-9D68-574E81EED7A6}" dt="2018-04-30T07:25:27.090" v="136" actId="20577"/>
          <ac:spMkLst>
            <pc:docMk/>
            <pc:sldMk cId="0" sldId="258"/>
            <ac:spMk id="146" creationId="{00000000-0000-0000-0000-000000000000}"/>
          </ac:spMkLst>
        </pc:spChg>
        <pc:spChg chg="mod">
          <ac:chgData name="Kaisa Kosonen" userId="8469e4162005394d" providerId="LiveId" clId="{45B6A42F-FF3F-435E-9D68-574E81EED7A6}" dt="2018-04-30T07:29:28.696" v="374" actId="20577"/>
          <ac:spMkLst>
            <pc:docMk/>
            <pc:sldMk cId="0" sldId="258"/>
            <ac:spMk id="149" creationId="{00000000-0000-0000-0000-000000000000}"/>
          </ac:spMkLst>
        </pc:spChg>
        <pc:spChg chg="mod">
          <ac:chgData name="Kaisa Kosonen" userId="8469e4162005394d" providerId="LiveId" clId="{45B6A42F-FF3F-435E-9D68-574E81EED7A6}" dt="2018-04-30T07:35:05.102" v="475" actId="255"/>
          <ac:spMkLst>
            <pc:docMk/>
            <pc:sldMk cId="0" sldId="258"/>
            <ac:spMk id="161" creationId="{00000000-0000-0000-0000-000000000000}"/>
          </ac:spMkLst>
        </pc:spChg>
        <pc:spChg chg="mod">
          <ac:chgData name="Kaisa Kosonen" userId="8469e4162005394d" providerId="LiveId" clId="{45B6A42F-FF3F-435E-9D68-574E81EED7A6}" dt="2018-04-30T07:33:08.019" v="473" actId="1076"/>
          <ac:spMkLst>
            <pc:docMk/>
            <pc:sldMk cId="0" sldId="258"/>
            <ac:spMk id="187" creationId="{00000000-0000-0000-0000-000000000000}"/>
          </ac:spMkLst>
        </pc:spChg>
        <pc:spChg chg="mod">
          <ac:chgData name="Kaisa Kosonen" userId="8469e4162005394d" providerId="LiveId" clId="{45B6A42F-FF3F-435E-9D68-574E81EED7A6}" dt="2018-04-30T07:28:55.950" v="279" actId="20577"/>
          <ac:spMkLst>
            <pc:docMk/>
            <pc:sldMk cId="0" sldId="258"/>
            <ac:spMk id="191" creationId="{00000000-0000-0000-0000-000000000000}"/>
          </ac:spMkLst>
        </pc:spChg>
        <pc:spChg chg="mod">
          <ac:chgData name="Kaisa Kosonen" userId="8469e4162005394d" providerId="LiveId" clId="{45B6A42F-FF3F-435E-9D68-574E81EED7A6}" dt="2018-04-30T07:32:56.887" v="472" actId="14100"/>
          <ac:spMkLst>
            <pc:docMk/>
            <pc:sldMk cId="0" sldId="258"/>
            <ac:spMk id="202" creationId="{00000000-0000-0000-0000-000000000000}"/>
          </ac:spMkLst>
        </pc:spChg>
        <pc:spChg chg="mod">
          <ac:chgData name="Kaisa Kosonen" userId="8469e4162005394d" providerId="LiveId" clId="{45B6A42F-FF3F-435E-9D68-574E81EED7A6}" dt="2018-04-30T07:38:54.020" v="553" actId="1076"/>
          <ac:spMkLst>
            <pc:docMk/>
            <pc:sldMk cId="0" sldId="258"/>
            <ac:spMk id="203" creationId="{00000000-0000-0000-0000-000000000000}"/>
          </ac:spMkLst>
        </pc:spChg>
      </pc:sldChg>
      <pc:sldChg chg="modSp">
        <pc:chgData name="Kaisa Kosonen" userId="8469e4162005394d" providerId="LiveId" clId="{45B6A42F-FF3F-435E-9D68-574E81EED7A6}" dt="2018-04-30T07:41:15.646" v="559" actId="20577"/>
        <pc:sldMkLst>
          <pc:docMk/>
          <pc:sldMk cId="0" sldId="266"/>
        </pc:sldMkLst>
        <pc:spChg chg="mod">
          <ac:chgData name="Kaisa Kosonen" userId="8469e4162005394d" providerId="LiveId" clId="{45B6A42F-FF3F-435E-9D68-574E81EED7A6}" dt="2018-04-30T07:39:46.309" v="558" actId="20577"/>
          <ac:spMkLst>
            <pc:docMk/>
            <pc:sldMk cId="0" sldId="266"/>
            <ac:spMk id="300" creationId="{00000000-0000-0000-0000-000000000000}"/>
          </ac:spMkLst>
        </pc:spChg>
        <pc:spChg chg="mod">
          <ac:chgData name="Kaisa Kosonen" userId="8469e4162005394d" providerId="LiveId" clId="{45B6A42F-FF3F-435E-9D68-574E81EED7A6}" dt="2018-04-30T07:41:15.646" v="559" actId="20577"/>
          <ac:spMkLst>
            <pc:docMk/>
            <pc:sldMk cId="0" sldId="266"/>
            <ac:spMk id="333" creationId="{00000000-0000-0000-0000-000000000000}"/>
          </ac:spMkLst>
        </pc:spChg>
      </pc:sldChg>
      <pc:sldChg chg="modSp ord">
        <pc:chgData name="Kaisa Kosonen" userId="8469e4162005394d" providerId="LiveId" clId="{45B6A42F-FF3F-435E-9D68-574E81EED7A6}" dt="2018-04-30T07:41:29.357" v="560" actId="20577"/>
        <pc:sldMkLst>
          <pc:docMk/>
          <pc:sldMk cId="0" sldId="267"/>
        </pc:sldMkLst>
        <pc:spChg chg="mod">
          <ac:chgData name="Kaisa Kosonen" userId="8469e4162005394d" providerId="LiveId" clId="{45B6A42F-FF3F-435E-9D68-574E81EED7A6}" dt="2018-04-30T07:41:29.357" v="560" actId="20577"/>
          <ac:spMkLst>
            <pc:docMk/>
            <pc:sldMk cId="0" sldId="267"/>
            <ac:spMk id="35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r>
              <a:rPr lang="en-GB" b="0" dirty="0"/>
              <a:t>Objective: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The shortest route between Asia and Europe is via Finland. With Finnair’s increasing capacity of their +90 routes, there was an opportunity to push the routes and the destination at the same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The objective was therefore to raise awareness of Finland as a Stop Over destination and encourage travellers to stay in Finland up to 5 days at the same cost.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Finland would therefore need to understand how to target the right audience (individual travellers from China, Japan, South Korea, and US) and encourage them to book a </a:t>
            </a:r>
            <a:r>
              <a:rPr lang="en-GB" b="0" dirty="0" err="1"/>
              <a:t>StopOver</a:t>
            </a:r>
            <a:r>
              <a:rPr lang="en-GB" b="0" dirty="0"/>
              <a:t> in Finland.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ABFED-7CE2-264E-A36D-B037AE4FBB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5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baseline="0" dirty="0" smtClean="0"/>
          </a:p>
          <a:p>
            <a:endParaRPr lang="fi-FI" baseline="0" dirty="0" smtClean="0"/>
          </a:p>
          <a:p>
            <a:r>
              <a:rPr lang="fi-FI" baseline="0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752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7635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Taustaselvitys digitaaliseen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inventoryyn</a:t>
            </a:r>
            <a:r>
              <a:rPr lang="fi-FI" baseline="0" dirty="0" smtClean="0"/>
              <a:t> liittyen 2018, </a:t>
            </a:r>
            <a:r>
              <a:rPr lang="fi-FI" baseline="0" dirty="0" err="1" smtClean="0"/>
              <a:t>ekat</a:t>
            </a:r>
            <a:r>
              <a:rPr lang="fi-FI" baseline="0" dirty="0" smtClean="0"/>
              <a:t> pilotit syksyllä 2018-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0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0B09-6D4E-0D48-963B-F2662AD329B6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060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F_TEXT+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6" y="6234073"/>
            <a:ext cx="678776" cy="376721"/>
          </a:xfrm>
          <a:prstGeom prst="rect">
            <a:avLst/>
          </a:prstGeom>
        </p:spPr>
      </p:pic>
      <p:sp>
        <p:nvSpPr>
          <p:cNvPr id="3" name="16.1.2018"/>
          <p:cNvSpPr txBox="1"/>
          <p:nvPr/>
        </p:nvSpPr>
        <p:spPr>
          <a:xfrm>
            <a:off x="8054323" y="6220333"/>
            <a:ext cx="1305157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2200" spc="-11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sz="125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47891" y="6197249"/>
            <a:ext cx="407484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uk-UA" sz="125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pPr/>
              <a:t>‹#›</a:t>
            </a:fld>
            <a:endParaRPr lang="en-US" sz="125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5" name="alaotsikko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88969" y="600901"/>
            <a:ext cx="4972032" cy="9739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0" indent="0" algn="l" defTabSz="41275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4000" b="1" cap="all" spc="-180" baseline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  <a:sym typeface="Arial"/>
              </a:defRPr>
            </a:lvl1pPr>
          </a:lstStyle>
          <a:p>
            <a:r>
              <a:rPr lang="fi-FI"/>
              <a:t>HEADER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.</a:t>
            </a:r>
          </a:p>
        </p:txBody>
      </p:sp>
      <p:sp>
        <p:nvSpPr>
          <p:cNvPr id="6" name="alaotsikko"/>
          <p:cNvSpPr txBox="1">
            <a:spLocks noGrp="1"/>
          </p:cNvSpPr>
          <p:nvPr>
            <p:ph type="body" sz="half" idx="23" hasCustomPrompt="1"/>
          </p:nvPr>
        </p:nvSpPr>
        <p:spPr>
          <a:xfrm>
            <a:off x="488969" y="1832800"/>
            <a:ext cx="5302232" cy="3140982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50"/>
              </a:spcAft>
              <a:buClrTx/>
              <a:buSzTx/>
              <a:buFontTx/>
              <a:buNone/>
              <a:tabLst/>
              <a:defRPr lang="en-US" sz="1600" b="0" i="0" smtClean="0">
                <a:effectLst/>
              </a:defRPr>
            </a:lvl1pPr>
          </a:lstStyle>
          <a:p>
            <a:r>
              <a:rPr lang="en-US" sz="1600">
                <a:solidFill>
                  <a:schemeClr val="tx2"/>
                </a:solidFill>
              </a:rPr>
              <a:t>Lorem ipsum dolor sit </a:t>
            </a:r>
            <a:r>
              <a:rPr lang="en-US" sz="1600" err="1">
                <a:solidFill>
                  <a:schemeClr val="tx2"/>
                </a:solidFill>
              </a:rPr>
              <a:t>amet</a:t>
            </a:r>
            <a:r>
              <a:rPr lang="en-US" sz="1600">
                <a:solidFill>
                  <a:schemeClr val="tx2"/>
                </a:solidFill>
              </a:rPr>
              <a:t>, </a:t>
            </a:r>
            <a:r>
              <a:rPr lang="en-US" sz="1600" err="1">
                <a:solidFill>
                  <a:schemeClr val="tx2"/>
                </a:solidFill>
              </a:rPr>
              <a:t>consectetur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adipiscing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elit</a:t>
            </a:r>
            <a:r>
              <a:rPr lang="en-US" sz="1600">
                <a:solidFill>
                  <a:schemeClr val="tx2"/>
                </a:solidFill>
              </a:rPr>
              <a:t>, </a:t>
            </a:r>
            <a:r>
              <a:rPr lang="en-US" sz="1600" err="1">
                <a:solidFill>
                  <a:schemeClr val="tx2"/>
                </a:solidFill>
              </a:rPr>
              <a:t>sed</a:t>
            </a:r>
            <a:r>
              <a:rPr lang="en-US" sz="1600">
                <a:solidFill>
                  <a:schemeClr val="tx2"/>
                </a:solidFill>
              </a:rPr>
              <a:t> do </a:t>
            </a:r>
            <a:r>
              <a:rPr lang="en-US" sz="1600" err="1">
                <a:solidFill>
                  <a:schemeClr val="tx2"/>
                </a:solidFill>
              </a:rPr>
              <a:t>eiusmod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tempor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incididunt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ut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labore</a:t>
            </a:r>
            <a:r>
              <a:rPr lang="en-US" sz="1600">
                <a:solidFill>
                  <a:schemeClr val="tx2"/>
                </a:solidFill>
              </a:rPr>
              <a:t> et </a:t>
            </a:r>
            <a:r>
              <a:rPr lang="en-US" sz="1600" err="1">
                <a:solidFill>
                  <a:schemeClr val="tx2"/>
                </a:solidFill>
              </a:rPr>
              <a:t>dolore</a:t>
            </a:r>
            <a:r>
              <a:rPr lang="en-US" sz="1600">
                <a:solidFill>
                  <a:schemeClr val="tx2"/>
                </a:solidFill>
              </a:rPr>
              <a:t> magna </a:t>
            </a:r>
            <a:r>
              <a:rPr lang="en-US" sz="1600" err="1">
                <a:solidFill>
                  <a:schemeClr val="tx2"/>
                </a:solidFill>
              </a:rPr>
              <a:t>aliqua</a:t>
            </a:r>
            <a:r>
              <a:rPr lang="en-US" sz="1600">
                <a:solidFill>
                  <a:schemeClr val="tx2"/>
                </a:solidFill>
              </a:rPr>
              <a:t>. </a:t>
            </a:r>
            <a:r>
              <a:rPr lang="en-US" sz="1600" err="1">
                <a:solidFill>
                  <a:schemeClr val="tx2"/>
                </a:solidFill>
              </a:rPr>
              <a:t>Ut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enim</a:t>
            </a:r>
            <a:r>
              <a:rPr lang="en-US" sz="1600">
                <a:solidFill>
                  <a:schemeClr val="tx2"/>
                </a:solidFill>
              </a:rPr>
              <a:t> ad minim </a:t>
            </a:r>
            <a:r>
              <a:rPr lang="en-US" sz="1600" err="1">
                <a:solidFill>
                  <a:schemeClr val="tx2"/>
                </a:solidFill>
              </a:rPr>
              <a:t>veniam</a:t>
            </a:r>
            <a:r>
              <a:rPr lang="en-US" sz="1600">
                <a:solidFill>
                  <a:schemeClr val="tx2"/>
                </a:solidFill>
              </a:rPr>
              <a:t>, </a:t>
            </a:r>
            <a:r>
              <a:rPr lang="en-US" sz="1600" err="1">
                <a:solidFill>
                  <a:schemeClr val="tx2"/>
                </a:solidFill>
              </a:rPr>
              <a:t>quis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nostrud</a:t>
            </a:r>
            <a:r>
              <a:rPr lang="en-US" sz="1600">
                <a:solidFill>
                  <a:schemeClr val="tx2"/>
                </a:solidFill>
              </a:rPr>
              <a:t> exercitation </a:t>
            </a:r>
            <a:r>
              <a:rPr lang="en-US" sz="1600" err="1">
                <a:solidFill>
                  <a:schemeClr val="tx2"/>
                </a:solidFill>
              </a:rPr>
              <a:t>ullamco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laboris</a:t>
            </a:r>
            <a:r>
              <a:rPr lang="en-US" sz="1600">
                <a:solidFill>
                  <a:schemeClr val="tx2"/>
                </a:solidFill>
              </a:rPr>
              <a:t> nisi </a:t>
            </a:r>
            <a:r>
              <a:rPr lang="en-US" sz="1600" err="1">
                <a:solidFill>
                  <a:schemeClr val="tx2"/>
                </a:solidFill>
              </a:rPr>
              <a:t>ut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aliquip</a:t>
            </a:r>
            <a:r>
              <a:rPr lang="en-US" sz="1600">
                <a:solidFill>
                  <a:schemeClr val="tx2"/>
                </a:solidFill>
              </a:rPr>
              <a:t> ex </a:t>
            </a:r>
            <a:r>
              <a:rPr lang="en-US" sz="1600" err="1">
                <a:solidFill>
                  <a:schemeClr val="tx2"/>
                </a:solidFill>
              </a:rPr>
              <a:t>ea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commodo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consequat</a:t>
            </a:r>
            <a:r>
              <a:rPr lang="en-US" sz="1600">
                <a:solidFill>
                  <a:schemeClr val="tx2"/>
                </a:solidFill>
              </a:rPr>
              <a:t>. </a:t>
            </a:r>
            <a:r>
              <a:rPr lang="en-US" sz="1600" err="1">
                <a:solidFill>
                  <a:schemeClr val="tx2"/>
                </a:solidFill>
              </a:rPr>
              <a:t>Duis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aute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irure</a:t>
            </a:r>
            <a:r>
              <a:rPr lang="en-US" sz="1600">
                <a:solidFill>
                  <a:schemeClr val="tx2"/>
                </a:solidFill>
              </a:rPr>
              <a:t> dolor in </a:t>
            </a:r>
            <a:r>
              <a:rPr lang="en-US" sz="1600" err="1">
                <a:solidFill>
                  <a:schemeClr val="tx2"/>
                </a:solidFill>
              </a:rPr>
              <a:t>reprehenderit</a:t>
            </a:r>
            <a:r>
              <a:rPr lang="en-US" sz="1600">
                <a:solidFill>
                  <a:schemeClr val="tx2"/>
                </a:solidFill>
              </a:rPr>
              <a:t> in </a:t>
            </a:r>
            <a:r>
              <a:rPr lang="en-US" sz="1600" err="1">
                <a:solidFill>
                  <a:schemeClr val="tx2"/>
                </a:solidFill>
              </a:rPr>
              <a:t>voluptate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velit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esse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cillum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dolore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eu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fugiat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nulla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pariatur</a:t>
            </a:r>
            <a:r>
              <a:rPr lang="en-US" sz="1600">
                <a:solidFill>
                  <a:schemeClr val="tx2"/>
                </a:solidFill>
              </a:rPr>
              <a:t>.</a:t>
            </a:r>
          </a:p>
          <a:p>
            <a:r>
              <a:rPr lang="en-US" sz="1600" err="1">
                <a:solidFill>
                  <a:schemeClr val="tx2"/>
                </a:solidFill>
              </a:rPr>
              <a:t>Ut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enim</a:t>
            </a:r>
            <a:r>
              <a:rPr lang="en-US" sz="1600">
                <a:solidFill>
                  <a:schemeClr val="tx2"/>
                </a:solidFill>
              </a:rPr>
              <a:t> ad minim </a:t>
            </a:r>
            <a:r>
              <a:rPr lang="en-US" sz="1600" err="1">
                <a:solidFill>
                  <a:schemeClr val="tx2"/>
                </a:solidFill>
              </a:rPr>
              <a:t>veniam</a:t>
            </a:r>
            <a:r>
              <a:rPr lang="en-US" sz="1600">
                <a:solidFill>
                  <a:schemeClr val="tx2"/>
                </a:solidFill>
              </a:rPr>
              <a:t>, </a:t>
            </a:r>
            <a:r>
              <a:rPr lang="en-US" sz="1600" err="1">
                <a:solidFill>
                  <a:schemeClr val="tx2"/>
                </a:solidFill>
              </a:rPr>
              <a:t>quis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nostrud</a:t>
            </a:r>
            <a:r>
              <a:rPr lang="en-US" sz="1600">
                <a:solidFill>
                  <a:schemeClr val="tx2"/>
                </a:solidFill>
              </a:rPr>
              <a:t> exercitation </a:t>
            </a:r>
            <a:r>
              <a:rPr lang="en-US" sz="1600" err="1">
                <a:solidFill>
                  <a:schemeClr val="tx2"/>
                </a:solidFill>
              </a:rPr>
              <a:t>ullamco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laboris</a:t>
            </a:r>
            <a:r>
              <a:rPr lang="en-US" sz="1600">
                <a:solidFill>
                  <a:schemeClr val="tx2"/>
                </a:solidFill>
              </a:rPr>
              <a:t> nisi </a:t>
            </a:r>
            <a:r>
              <a:rPr lang="en-US" sz="1600" err="1">
                <a:solidFill>
                  <a:schemeClr val="tx2"/>
                </a:solidFill>
              </a:rPr>
              <a:t>ut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aliquip</a:t>
            </a:r>
            <a:r>
              <a:rPr lang="en-US" sz="1600">
                <a:solidFill>
                  <a:schemeClr val="tx2"/>
                </a:solidFill>
              </a:rPr>
              <a:t> ex </a:t>
            </a:r>
            <a:r>
              <a:rPr lang="en-US" sz="1600" err="1">
                <a:solidFill>
                  <a:schemeClr val="tx2"/>
                </a:solidFill>
              </a:rPr>
              <a:t>ea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commodo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consequat</a:t>
            </a:r>
            <a:r>
              <a:rPr lang="en-US" sz="1600">
                <a:solidFill>
                  <a:schemeClr val="tx2"/>
                </a:solidFill>
              </a:rPr>
              <a:t>. </a:t>
            </a:r>
            <a:r>
              <a:rPr lang="en-US" sz="1600" err="1">
                <a:solidFill>
                  <a:schemeClr val="tx2"/>
                </a:solidFill>
              </a:rPr>
              <a:t>Duis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aute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irure</a:t>
            </a:r>
            <a:r>
              <a:rPr lang="en-US" sz="1600">
                <a:solidFill>
                  <a:schemeClr val="tx2"/>
                </a:solidFill>
              </a:rPr>
              <a:t> dolor in </a:t>
            </a:r>
            <a:r>
              <a:rPr lang="en-US" sz="1600" err="1">
                <a:solidFill>
                  <a:schemeClr val="tx2"/>
                </a:solidFill>
              </a:rPr>
              <a:t>reprehenderit</a:t>
            </a:r>
            <a:r>
              <a:rPr lang="en-US" sz="1600">
                <a:solidFill>
                  <a:schemeClr val="tx2"/>
                </a:solidFill>
              </a:rPr>
              <a:t> in </a:t>
            </a:r>
            <a:r>
              <a:rPr lang="en-US" sz="1600" err="1">
                <a:solidFill>
                  <a:schemeClr val="tx2"/>
                </a:solidFill>
              </a:rPr>
              <a:t>voluptate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velit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esse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cillum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dolore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eu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fugiat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nulla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pariatur</a:t>
            </a:r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0744" y="6015832"/>
            <a:ext cx="1116530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799EB26-AA5C-44A9-862B-1FE3E55D38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9405" y="1832800"/>
            <a:ext cx="1812150" cy="129460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Lorem ipsum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4BE2FA7-9D8B-4AFB-B382-8914D7A8E7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89405" y="3455915"/>
            <a:ext cx="1812150" cy="129460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49030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6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Finland_Helsinki_people_ICT_highres_by_JuliaKivela__MG_5681.jpg" descr="Finland_Helsinki_people_ICT_highres_by_JuliaKivela__MG_5681.jpg"/>
          <p:cNvPicPr>
            <a:picLocks noChangeAspect="1"/>
          </p:cNvPicPr>
          <p:nvPr/>
        </p:nvPicPr>
        <p:blipFill>
          <a:blip r:embed="rId2">
            <a:alphaModFix amt="23803"/>
            <a:extLst/>
          </a:blip>
          <a:srcRect t="8096" r="643" b="8096"/>
          <a:stretch>
            <a:fillRect/>
          </a:stretch>
        </p:blipFill>
        <p:spPr>
          <a:xfrm>
            <a:off x="-3572" y="0"/>
            <a:ext cx="121955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tsikko 1"/>
          <p:cNvSpPr txBox="1">
            <a:spLocks noGrp="1"/>
          </p:cNvSpPr>
          <p:nvPr>
            <p:ph type="ctrTitle"/>
          </p:nvPr>
        </p:nvSpPr>
        <p:spPr>
          <a:xfrm>
            <a:off x="1208483" y="1077844"/>
            <a:ext cx="7859317" cy="293752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defTabSz="886968">
              <a:lnSpc>
                <a:spcPct val="80000"/>
              </a:lnSpc>
              <a:defRPr sz="7857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fi-FI" sz="6600" dirty="0" smtClean="0"/>
              <a:t>Matkailun valtakunnallinen digitiekartta</a:t>
            </a:r>
            <a:br>
              <a:rPr lang="fi-FI" sz="6600" dirty="0" smtClean="0"/>
            </a:br>
            <a:endParaRPr sz="6600" dirty="0"/>
          </a:p>
        </p:txBody>
      </p:sp>
      <p:sp>
        <p:nvSpPr>
          <p:cNvPr id="114" name="Päivämäärän paikkamerkki 3"/>
          <p:cNvSpPr txBox="1"/>
          <p:nvPr/>
        </p:nvSpPr>
        <p:spPr>
          <a:xfrm>
            <a:off x="9067800" y="6127432"/>
            <a:ext cx="27432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01</a:t>
            </a:r>
            <a:r>
              <a:rPr dirty="0" smtClean="0"/>
              <a:t>/</a:t>
            </a:r>
            <a:r>
              <a:rPr lang="fi-FI" dirty="0" smtClean="0"/>
              <a:t>10</a:t>
            </a:r>
            <a:r>
              <a:rPr dirty="0" smtClean="0"/>
              <a:t>/2018</a:t>
            </a:r>
            <a:endParaRPr dirty="0"/>
          </a:p>
        </p:txBody>
      </p:sp>
      <p:sp>
        <p:nvSpPr>
          <p:cNvPr id="115" name="Dian numeron paikkamerkki 4"/>
          <p:cNvSpPr txBox="1">
            <a:spLocks noGrp="1"/>
          </p:cNvSpPr>
          <p:nvPr>
            <p:ph type="sldNum" sz="quarter" idx="4294967295"/>
          </p:nvPr>
        </p:nvSpPr>
        <p:spPr>
          <a:xfrm>
            <a:off x="13483123" y="6540817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16" name="Content Placeholder 2"/>
          <p:cNvSpPr txBox="1"/>
          <p:nvPr/>
        </p:nvSpPr>
        <p:spPr>
          <a:xfrm>
            <a:off x="1208483" y="4472768"/>
            <a:ext cx="8412164" cy="838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  <a:defRPr sz="2000">
                <a:solidFill>
                  <a:srgbClr val="72C7FA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fi-FI" sz="3200" dirty="0" smtClean="0"/>
              <a:t>Suomesta älykäs matkakohde 2020</a:t>
            </a:r>
            <a:endParaRPr sz="3200" dirty="0"/>
          </a:p>
        </p:txBody>
      </p:sp>
      <p:pic>
        <p:nvPicPr>
          <p:cNvPr id="11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r="19982"/>
          <a:stretch>
            <a:fillRect/>
          </a:stretch>
        </p:blipFill>
        <p:spPr>
          <a:xfrm>
            <a:off x="361553" y="5925016"/>
            <a:ext cx="1842344" cy="580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9067800" y="6081266"/>
            <a:ext cx="205483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Kaisa Kosonen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213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fi-FI" b="0" dirty="0">
                <a:latin typeface="+mj-lt"/>
              </a:rPr>
              <a:t>Visit </a:t>
            </a:r>
            <a:r>
              <a:rPr lang="fi-FI" b="0" dirty="0" err="1">
                <a:latin typeface="+mj-lt"/>
              </a:rPr>
              <a:t>finland</a:t>
            </a:r>
            <a:r>
              <a:rPr lang="fi-FI" b="0" dirty="0">
                <a:latin typeface="+mj-lt"/>
              </a:rPr>
              <a:t> </a:t>
            </a:r>
            <a:br>
              <a:rPr lang="fi-FI" b="0" dirty="0">
                <a:latin typeface="+mj-lt"/>
              </a:rPr>
            </a:br>
            <a:r>
              <a:rPr lang="fi-FI" sz="2400" b="0" dirty="0"/>
              <a:t>tehtävä &amp; päämäärä</a:t>
            </a:r>
            <a:endParaRPr lang="en-US" sz="2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3962400" y="1574801"/>
            <a:ext cx="4739824" cy="3518408"/>
          </a:xfrm>
        </p:spPr>
        <p:txBody>
          <a:bodyPr/>
          <a:lstStyle/>
          <a:p>
            <a:pPr marL="0" indent="0">
              <a:buNone/>
            </a:pPr>
            <a:r>
              <a:rPr lang="fi-FI" sz="3600" i="1" dirty="0">
                <a:solidFill>
                  <a:srgbClr val="002EA2"/>
                </a:solidFill>
              </a:rPr>
              <a:t>SUOMI ON POHJOLAN HOUKUTTELEVIN MATKAILUMAA VUOTEEN 2025 MENNESSÄ</a:t>
            </a:r>
            <a:r>
              <a:rPr lang="fi-FI" sz="2400" i="1" dirty="0">
                <a:solidFill>
                  <a:srgbClr val="002EA2"/>
                </a:solidFill>
              </a:rPr>
              <a:t>.</a:t>
            </a:r>
            <a:endParaRPr lang="en-US" sz="2400" i="1" dirty="0">
              <a:solidFill>
                <a:srgbClr val="002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>
          <a:xfrm>
            <a:off x="6096000" y="6537567"/>
            <a:ext cx="2743200" cy="365125"/>
          </a:xfrm>
        </p:spPr>
        <p:txBody>
          <a:bodyPr/>
          <a:lstStyle/>
          <a:p>
            <a:fld id="{CA3BD0C7-42E8-4F25-978B-51261F633CD5}" type="datetime1">
              <a:rPr lang="en-GB" smtClean="0"/>
              <a:pPr/>
              <a:t>08/10/2018</a:t>
            </a:fld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294967295"/>
          </p:nvPr>
        </p:nvSpPr>
        <p:spPr>
          <a:xfrm>
            <a:off x="7467600" y="6492875"/>
            <a:ext cx="4114800" cy="365125"/>
          </a:xfrm>
        </p:spPr>
        <p:txBody>
          <a:bodyPr/>
          <a:lstStyle/>
          <a:p>
            <a:r>
              <a:rPr lang="en-GB"/>
              <a:t>First name Last name</a:t>
            </a:r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>
          <a:xfrm>
            <a:off x="8976320" y="6492875"/>
            <a:ext cx="2743200" cy="365125"/>
          </a:xfrm>
        </p:spPr>
        <p:txBody>
          <a:bodyPr/>
          <a:lstStyle/>
          <a:p>
            <a:fld id="{873FF8A8-79B5-2147-9D32-21906F1623D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9"/>
            <a:ext cx="12192000" cy="6887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05264"/>
            <a:ext cx="1944216" cy="6818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31804" y="306896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b="1" dirty="0">
                <a:solidFill>
                  <a:schemeClr val="bg1"/>
                </a:solidFill>
              </a:rPr>
              <a:t>Kiitos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8048" y="5479788"/>
            <a:ext cx="5331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Kaisa Kosonen </a:t>
            </a:r>
          </a:p>
          <a:p>
            <a:r>
              <a:rPr lang="fi-FI" sz="2800" dirty="0">
                <a:solidFill>
                  <a:schemeClr val="bg1"/>
                </a:solidFill>
              </a:rPr>
              <a:t>kaisa.kosonen@businessfinland.fi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68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b="888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8697" y="-9811"/>
            <a:ext cx="12192000" cy="6858000"/>
          </a:xfrm>
          <a:prstGeom prst="rect">
            <a:avLst/>
          </a:prstGeom>
          <a:solidFill>
            <a:srgbClr val="00355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34641" y="22403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chemeClr val="bg1"/>
                </a:solidFill>
              </a:rPr>
              <a:t>Alustat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18262" b="18262"/>
          <a:stretch/>
        </p:blipFill>
        <p:spPr>
          <a:xfrm>
            <a:off x="10110377" y="5661248"/>
            <a:ext cx="1746263" cy="831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515" y="2554037"/>
            <a:ext cx="439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chemeClr val="bg1"/>
                </a:solidFill>
              </a:rPr>
              <a:t>Ekosysteemit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9" y="3579042"/>
            <a:ext cx="5022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chemeClr val="bg1"/>
                </a:solidFill>
              </a:rPr>
              <a:t>Yksittäismatkailu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189" y="4891425"/>
            <a:ext cx="502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err="1" smtClean="0">
                <a:solidFill>
                  <a:schemeClr val="bg1"/>
                </a:solidFill>
              </a:rPr>
              <a:t>MaaS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6336" y="159497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chemeClr val="bg1"/>
                </a:solidFill>
              </a:rPr>
              <a:t>AR/VR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02760" y="142287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err="1" smtClean="0">
                <a:solidFill>
                  <a:schemeClr val="bg1"/>
                </a:solidFill>
              </a:rPr>
              <a:t>Big</a:t>
            </a:r>
            <a:r>
              <a:rPr lang="fi-FI" sz="3600" b="1" dirty="0" smtClean="0">
                <a:solidFill>
                  <a:schemeClr val="bg1"/>
                </a:solidFill>
              </a:rPr>
              <a:t> Data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1519" y="19385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chemeClr val="bg1"/>
                </a:solidFill>
              </a:rPr>
              <a:t>Pelillisyys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9333" y="574256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chemeClr val="bg1"/>
                </a:solidFill>
              </a:rPr>
              <a:t>Mobiili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08416" y="342615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chemeClr val="bg1"/>
                </a:solidFill>
              </a:rPr>
              <a:t>AI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61823" y="341918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err="1" smtClean="0">
                <a:solidFill>
                  <a:schemeClr val="bg1"/>
                </a:solidFill>
              </a:rPr>
              <a:t>IoT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75274" y="3445794"/>
            <a:ext cx="439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rgbClr val="E72176"/>
                </a:solidFill>
              </a:rPr>
              <a:t>MATKAILIJA</a:t>
            </a:r>
            <a:endParaRPr lang="en-GB" sz="3600" b="1" dirty="0">
              <a:solidFill>
                <a:srgbClr val="E7217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13860" y="2631825"/>
            <a:ext cx="353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chemeClr val="bg1"/>
                </a:solidFill>
              </a:rPr>
              <a:t>Palvelumuotoilu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09472" y="4257980"/>
            <a:ext cx="353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chemeClr val="bg1"/>
                </a:solidFill>
              </a:rPr>
              <a:t>Jakamistalous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600" y="5753752"/>
            <a:ext cx="410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chemeClr val="bg1"/>
                </a:solidFill>
              </a:rPr>
              <a:t>Joukkorahoitus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6858" y="5828753"/>
            <a:ext cx="439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err="1" smtClean="0">
                <a:solidFill>
                  <a:schemeClr val="bg1"/>
                </a:solidFill>
              </a:rPr>
              <a:t>Blockchain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11299" y="5129631"/>
            <a:ext cx="298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chemeClr val="bg1"/>
                </a:solidFill>
              </a:rPr>
              <a:t>Sosiaalinen media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41801" y="5023160"/>
            <a:ext cx="5022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chemeClr val="bg1"/>
                </a:solidFill>
              </a:rPr>
              <a:t>GDPR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97003" y="5149259"/>
            <a:ext cx="5022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bg1"/>
                </a:solidFill>
              </a:rPr>
              <a:t>Matkapakettilaki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35426" y="4284941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err="1" smtClean="0">
                <a:solidFill>
                  <a:schemeClr val="bg1"/>
                </a:solidFill>
              </a:rPr>
              <a:t>OTA’t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oimintaympäristön muutos"/>
          <p:cNvSpPr txBox="1">
            <a:spLocks noGrp="1"/>
          </p:cNvSpPr>
          <p:nvPr>
            <p:ph type="title"/>
          </p:nvPr>
        </p:nvSpPr>
        <p:spPr>
          <a:xfrm rot="16200000">
            <a:off x="-6724254" y="1801095"/>
            <a:ext cx="12192001" cy="293752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17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/>
              <a:t>Toimintaympäristön</a:t>
            </a:r>
            <a:r>
              <a:rPr dirty="0"/>
              <a:t> </a:t>
            </a:r>
            <a:r>
              <a:rPr dirty="0" err="1"/>
              <a:t>muutos</a:t>
            </a:r>
            <a:endParaRPr dirty="0"/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r="19982"/>
          <a:stretch>
            <a:fillRect/>
          </a:stretch>
        </p:blipFill>
        <p:spPr>
          <a:xfrm>
            <a:off x="361553" y="5925016"/>
            <a:ext cx="1842344" cy="5801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Puuttuu iso näkemys mihin kaikkien kannattaa mennä"/>
          <p:cNvSpPr txBox="1"/>
          <p:nvPr/>
        </p:nvSpPr>
        <p:spPr>
          <a:xfrm>
            <a:off x="3661572" y="818216"/>
            <a:ext cx="6335037" cy="600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90000"/>
              </a:lnSpc>
              <a:defRPr sz="2000" spc="-39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Puuttuu iso näkemys mihin kaikkien kannattaa mennä</a:t>
            </a:r>
          </a:p>
        </p:txBody>
      </p:sp>
      <p:sp>
        <p:nvSpPr>
          <p:cNvPr id="133" name="Ilmastonmuutos…"/>
          <p:cNvSpPr txBox="1"/>
          <p:nvPr/>
        </p:nvSpPr>
        <p:spPr>
          <a:xfrm>
            <a:off x="6115906" y="2324709"/>
            <a:ext cx="2292929" cy="663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lnSpc>
                <a:spcPct val="80000"/>
              </a:lnSpc>
              <a:defRPr sz="2200" spc="-44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fi-FI" sz="1600" dirty="0"/>
              <a:t>Alustatalous mahdollistaa kuilun kuromisen kiinni</a:t>
            </a:r>
            <a:endParaRPr sz="1600" dirty="0"/>
          </a:p>
        </p:txBody>
      </p:sp>
      <p:sp>
        <p:nvSpPr>
          <p:cNvPr id="134" name="Yksilönä ostaminen ja matkailu nousee –muuttaa isoihin ryhmiin tottuneiden toimintaa"/>
          <p:cNvSpPr txBox="1"/>
          <p:nvPr/>
        </p:nvSpPr>
        <p:spPr>
          <a:xfrm>
            <a:off x="2627308" y="1315787"/>
            <a:ext cx="3310777" cy="1311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pc="-36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Yksilönä ostaminen ja matkailu nousee –muuttaa isoihin ryhmiin tottuneiden toimintaa</a:t>
            </a:r>
          </a:p>
        </p:txBody>
      </p:sp>
      <p:sp>
        <p:nvSpPr>
          <p:cNvPr id="135" name="Line"/>
          <p:cNvSpPr/>
          <p:nvPr/>
        </p:nvSpPr>
        <p:spPr>
          <a:xfrm flipV="1">
            <a:off x="5969754" y="1200244"/>
            <a:ext cx="1" cy="4092355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" name="Line"/>
          <p:cNvSpPr/>
          <p:nvPr/>
        </p:nvSpPr>
        <p:spPr>
          <a:xfrm flipV="1">
            <a:off x="8580452" y="1211547"/>
            <a:ext cx="1" cy="40697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7" name="Liiketoiminta-…"/>
          <p:cNvSpPr txBox="1"/>
          <p:nvPr/>
        </p:nvSpPr>
        <p:spPr>
          <a:xfrm>
            <a:off x="2600059" y="4318629"/>
            <a:ext cx="3365274" cy="119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lnSpc>
                <a:spcPct val="80000"/>
              </a:lnSpc>
              <a:defRPr sz="2200" spc="-44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Liiketoiminta-</a:t>
            </a:r>
          </a:p>
          <a:p>
            <a:pPr>
              <a:lnSpc>
                <a:spcPct val="80000"/>
              </a:lnSpc>
              <a:defRPr sz="2200" spc="-44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osaamisen puute</a:t>
            </a:r>
          </a:p>
        </p:txBody>
      </p:sp>
      <p:sp>
        <p:nvSpPr>
          <p:cNvPr id="138" name="Line"/>
          <p:cNvSpPr/>
          <p:nvPr/>
        </p:nvSpPr>
        <p:spPr>
          <a:xfrm flipH="1" flipV="1">
            <a:off x="2483142" y="4272818"/>
            <a:ext cx="8852163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" name="Line"/>
          <p:cNvSpPr/>
          <p:nvPr/>
        </p:nvSpPr>
        <p:spPr>
          <a:xfrm flipH="1" flipV="1">
            <a:off x="1542259" y="2633960"/>
            <a:ext cx="4440797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" name="Line"/>
          <p:cNvSpPr/>
          <p:nvPr/>
        </p:nvSpPr>
        <p:spPr>
          <a:xfrm flipH="1" flipV="1">
            <a:off x="5968275" y="2242628"/>
            <a:ext cx="5394667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" name="Line"/>
          <p:cNvSpPr/>
          <p:nvPr/>
        </p:nvSpPr>
        <p:spPr>
          <a:xfrm flipH="1" flipV="1">
            <a:off x="5956973" y="3024576"/>
            <a:ext cx="261147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" name="Line"/>
          <p:cNvSpPr/>
          <p:nvPr/>
        </p:nvSpPr>
        <p:spPr>
          <a:xfrm flipV="1">
            <a:off x="9965224" y="770382"/>
            <a:ext cx="1" cy="423068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" name="Vaikea saada osaajia alalle"/>
          <p:cNvSpPr txBox="1"/>
          <p:nvPr/>
        </p:nvSpPr>
        <p:spPr>
          <a:xfrm>
            <a:off x="1463800" y="2699908"/>
            <a:ext cx="1051326" cy="1456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80000"/>
              </a:lnSpc>
              <a:defRPr sz="2100" spc="-42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/>
              <a:t>Vaikea</a:t>
            </a:r>
            <a:r>
              <a:rPr dirty="0"/>
              <a:t> </a:t>
            </a:r>
            <a:r>
              <a:rPr dirty="0" err="1"/>
              <a:t>saada</a:t>
            </a:r>
            <a:r>
              <a:rPr dirty="0"/>
              <a:t> </a:t>
            </a:r>
            <a:r>
              <a:rPr dirty="0" err="1"/>
              <a:t>osaajia</a:t>
            </a:r>
            <a:r>
              <a:rPr dirty="0"/>
              <a:t> </a:t>
            </a:r>
            <a:r>
              <a:rPr dirty="0" err="1"/>
              <a:t>alalle</a:t>
            </a:r>
            <a:endParaRPr dirty="0"/>
          </a:p>
        </p:txBody>
      </p:sp>
      <p:sp>
        <p:nvSpPr>
          <p:cNvPr id="144" name="Line"/>
          <p:cNvSpPr/>
          <p:nvPr/>
        </p:nvSpPr>
        <p:spPr>
          <a:xfrm flipV="1">
            <a:off x="3646694" y="2240362"/>
            <a:ext cx="1" cy="206291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" name="Miten digin keinoin parannetaan asiakaskokemusta?"/>
          <p:cNvSpPr txBox="1"/>
          <p:nvPr/>
        </p:nvSpPr>
        <p:spPr>
          <a:xfrm>
            <a:off x="8692626" y="1316988"/>
            <a:ext cx="2937521" cy="1302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80000"/>
              </a:lnSpc>
              <a:defRPr sz="2200" spc="-44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Miten digin keinoin parannetaan asiakaskokemusta?</a:t>
            </a:r>
          </a:p>
        </p:txBody>
      </p:sp>
      <p:sp>
        <p:nvSpPr>
          <p:cNvPr id="146" name="Digitilaisuuksiin ei tule johtoa"/>
          <p:cNvSpPr txBox="1"/>
          <p:nvPr/>
        </p:nvSpPr>
        <p:spPr>
          <a:xfrm>
            <a:off x="3696901" y="2672607"/>
            <a:ext cx="2215744" cy="1018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90000"/>
              </a:lnSpc>
              <a:defRPr sz="2100" spc="-42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fi-FI" dirty="0"/>
              <a:t>Uudet ansaintalogiikat</a:t>
            </a:r>
            <a:endParaRPr dirty="0"/>
          </a:p>
        </p:txBody>
      </p:sp>
      <p:sp>
        <p:nvSpPr>
          <p:cNvPr id="147" name="Line"/>
          <p:cNvSpPr/>
          <p:nvPr/>
        </p:nvSpPr>
        <p:spPr>
          <a:xfrm flipH="1">
            <a:off x="3641043" y="3561981"/>
            <a:ext cx="2328712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Line"/>
          <p:cNvSpPr/>
          <p:nvPr/>
        </p:nvSpPr>
        <p:spPr>
          <a:xfrm flipH="1" flipV="1">
            <a:off x="1491046" y="3858883"/>
            <a:ext cx="4478709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Ei ymmärretä miksi digiin kannattaa panostaa"/>
          <p:cNvSpPr txBox="1"/>
          <p:nvPr/>
        </p:nvSpPr>
        <p:spPr>
          <a:xfrm>
            <a:off x="8682553" y="4331329"/>
            <a:ext cx="3163927" cy="1112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80000"/>
              </a:lnSpc>
              <a:defRPr spc="-36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fi-FI" dirty="0"/>
              <a:t>Suuralueyhteistyö yhtenäistää toimintaa</a:t>
            </a:r>
            <a:endParaRPr dirty="0"/>
          </a:p>
        </p:txBody>
      </p:sp>
      <p:sp>
        <p:nvSpPr>
          <p:cNvPr id="150" name="Saavutettavuus"/>
          <p:cNvSpPr txBox="1"/>
          <p:nvPr/>
        </p:nvSpPr>
        <p:spPr>
          <a:xfrm>
            <a:off x="3727249" y="3881487"/>
            <a:ext cx="2268577" cy="323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90000"/>
              </a:lnSpc>
              <a:defRPr sz="2000" spc="-39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Saavutettavuus</a:t>
            </a:r>
          </a:p>
        </p:txBody>
      </p:sp>
      <p:sp>
        <p:nvSpPr>
          <p:cNvPr id="151" name="Ei osata käyttää data-analytiikkaa eikä jaeta tietoa"/>
          <p:cNvSpPr txBox="1"/>
          <p:nvPr/>
        </p:nvSpPr>
        <p:spPr>
          <a:xfrm>
            <a:off x="8669853" y="2286796"/>
            <a:ext cx="2758244" cy="701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90000"/>
              </a:lnSpc>
              <a:defRPr sz="1300" spc="-26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Ei osata käyttää data-analytiikkaa eikä jaeta tietoa</a:t>
            </a:r>
          </a:p>
        </p:txBody>
      </p:sp>
      <p:sp>
        <p:nvSpPr>
          <p:cNvPr id="152" name="Line"/>
          <p:cNvSpPr/>
          <p:nvPr/>
        </p:nvSpPr>
        <p:spPr>
          <a:xfrm flipH="1">
            <a:off x="8586102" y="3561353"/>
            <a:ext cx="2758245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" name="10-vuotta…"/>
          <p:cNvSpPr txBox="1"/>
          <p:nvPr/>
        </p:nvSpPr>
        <p:spPr>
          <a:xfrm>
            <a:off x="6029574" y="4679993"/>
            <a:ext cx="1802580" cy="795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lnSpc>
                <a:spcPct val="90000"/>
              </a:lnSpc>
              <a:defRPr sz="1200" spc="-24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10-vuotta </a:t>
            </a:r>
          </a:p>
          <a:p>
            <a:pPr>
              <a:lnSpc>
                <a:spcPct val="90000"/>
              </a:lnSpc>
              <a:defRPr sz="1200" spc="-24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digi ollut</a:t>
            </a:r>
          </a:p>
          <a:p>
            <a:pPr>
              <a:lnSpc>
                <a:spcPct val="90000"/>
              </a:lnSpc>
              <a:defRPr sz="1200" spc="-24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funtsinnassa</a:t>
            </a:r>
          </a:p>
        </p:txBody>
      </p:sp>
      <p:sp>
        <p:nvSpPr>
          <p:cNvPr id="154" name="Line"/>
          <p:cNvSpPr/>
          <p:nvPr/>
        </p:nvSpPr>
        <p:spPr>
          <a:xfrm flipV="1">
            <a:off x="5034187" y="4272488"/>
            <a:ext cx="1" cy="1018408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" name="Paniikki mihin kelkkaan hypätään"/>
          <p:cNvSpPr txBox="1"/>
          <p:nvPr/>
        </p:nvSpPr>
        <p:spPr>
          <a:xfrm>
            <a:off x="8682553" y="3568259"/>
            <a:ext cx="1802580" cy="876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80000"/>
              </a:lnSpc>
              <a:defRPr sz="1600" spc="-32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Paniikki mihin kelkkaan hypätään</a:t>
            </a:r>
          </a:p>
        </p:txBody>
      </p:sp>
      <p:sp>
        <p:nvSpPr>
          <p:cNvPr id="156" name="Line"/>
          <p:cNvSpPr/>
          <p:nvPr/>
        </p:nvSpPr>
        <p:spPr>
          <a:xfrm flipH="1" flipV="1">
            <a:off x="2483142" y="1207289"/>
            <a:ext cx="8852163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" name="Sooloillaan omaa sen sijaan, että tehdään yhdessä"/>
          <p:cNvSpPr txBox="1"/>
          <p:nvPr/>
        </p:nvSpPr>
        <p:spPr>
          <a:xfrm>
            <a:off x="5293627" y="5346322"/>
            <a:ext cx="9068570" cy="620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90000"/>
              </a:lnSpc>
              <a:defRPr sz="2100" spc="-42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Sooloillaan omaa sen sijaan, että tehdään yhdessä</a:t>
            </a:r>
          </a:p>
        </p:txBody>
      </p:sp>
      <p:sp>
        <p:nvSpPr>
          <p:cNvPr id="158" name="Line"/>
          <p:cNvSpPr/>
          <p:nvPr/>
        </p:nvSpPr>
        <p:spPr>
          <a:xfrm flipH="1" flipV="1">
            <a:off x="2489726" y="5283737"/>
            <a:ext cx="8845579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" name="Line"/>
          <p:cNvSpPr/>
          <p:nvPr/>
        </p:nvSpPr>
        <p:spPr>
          <a:xfrm flipV="1">
            <a:off x="3846035" y="5285135"/>
            <a:ext cx="1" cy="423068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" name="Palvelut ei ole…"/>
          <p:cNvSpPr txBox="1"/>
          <p:nvPr/>
        </p:nvSpPr>
        <p:spPr>
          <a:xfrm>
            <a:off x="6074506" y="1587519"/>
            <a:ext cx="2235966" cy="600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lnSpc>
                <a:spcPct val="90000"/>
              </a:lnSpc>
              <a:defRPr sz="2000" spc="-59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Palvelut ei ole </a:t>
            </a:r>
          </a:p>
          <a:p>
            <a:pPr>
              <a:lnSpc>
                <a:spcPct val="90000"/>
              </a:lnSpc>
              <a:defRPr sz="2000" spc="-59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online varattavissa</a:t>
            </a:r>
          </a:p>
        </p:txBody>
      </p:sp>
      <p:sp>
        <p:nvSpPr>
          <p:cNvPr id="161" name="Iso kakku, ei ymmärretä mikä oleellisinta liiketoiminnallisesti"/>
          <p:cNvSpPr txBox="1"/>
          <p:nvPr/>
        </p:nvSpPr>
        <p:spPr>
          <a:xfrm>
            <a:off x="6074506" y="3619060"/>
            <a:ext cx="2616562" cy="1311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80000"/>
              </a:lnSpc>
              <a:defRPr sz="1500" spc="-29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3600" dirty="0"/>
              <a:t>Iso </a:t>
            </a:r>
            <a:r>
              <a:rPr sz="3600" dirty="0" err="1"/>
              <a:t>kakku</a:t>
            </a:r>
            <a:r>
              <a:rPr lang="fi-FI" sz="3600" dirty="0"/>
              <a:t> </a:t>
            </a:r>
            <a:endParaRPr sz="3600" dirty="0"/>
          </a:p>
        </p:txBody>
      </p:sp>
      <p:sp>
        <p:nvSpPr>
          <p:cNvPr id="162" name="Rekrytointi vaikeaa"/>
          <p:cNvSpPr txBox="1"/>
          <p:nvPr/>
        </p:nvSpPr>
        <p:spPr>
          <a:xfrm>
            <a:off x="9987586" y="742123"/>
            <a:ext cx="1609477" cy="364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200">
                <a:solidFill>
                  <a:srgbClr val="202446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Rekrytointi vaikeaa</a:t>
            </a:r>
          </a:p>
        </p:txBody>
      </p:sp>
      <p:sp>
        <p:nvSpPr>
          <p:cNvPr id="163" name="Line"/>
          <p:cNvSpPr/>
          <p:nvPr/>
        </p:nvSpPr>
        <p:spPr>
          <a:xfrm flipH="1" flipV="1">
            <a:off x="5964328" y="1500493"/>
            <a:ext cx="2616124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" name="Matkailu puuhastelua"/>
          <p:cNvSpPr txBox="1"/>
          <p:nvPr/>
        </p:nvSpPr>
        <p:spPr>
          <a:xfrm>
            <a:off x="10016555" y="986290"/>
            <a:ext cx="1867651" cy="217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Matkailu puuhastelua</a:t>
            </a:r>
          </a:p>
        </p:txBody>
      </p:sp>
      <p:sp>
        <p:nvSpPr>
          <p:cNvPr id="165" name="Line"/>
          <p:cNvSpPr/>
          <p:nvPr/>
        </p:nvSpPr>
        <p:spPr>
          <a:xfrm flipH="1" flipV="1">
            <a:off x="9960044" y="981915"/>
            <a:ext cx="1348975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6" name="Insinööriperinne, myynti ei kova juttu"/>
          <p:cNvSpPr txBox="1"/>
          <p:nvPr/>
        </p:nvSpPr>
        <p:spPr>
          <a:xfrm>
            <a:off x="6102781" y="1249963"/>
            <a:ext cx="2358583" cy="364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Insinööriperinne, myynti ei kova juttu</a:t>
            </a:r>
          </a:p>
        </p:txBody>
      </p:sp>
      <p:sp>
        <p:nvSpPr>
          <p:cNvPr id="167" name="Line"/>
          <p:cNvSpPr/>
          <p:nvPr/>
        </p:nvSpPr>
        <p:spPr>
          <a:xfrm flipH="1">
            <a:off x="5956635" y="4627029"/>
            <a:ext cx="261147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" name="mobiili = ykkösliittymä"/>
          <p:cNvSpPr txBox="1"/>
          <p:nvPr/>
        </p:nvSpPr>
        <p:spPr>
          <a:xfrm>
            <a:off x="6091905" y="4348976"/>
            <a:ext cx="1660410" cy="364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mobiili = ykkösliittymä</a:t>
            </a:r>
          </a:p>
        </p:txBody>
      </p:sp>
      <p:sp>
        <p:nvSpPr>
          <p:cNvPr id="169" name="Line"/>
          <p:cNvSpPr/>
          <p:nvPr/>
        </p:nvSpPr>
        <p:spPr>
          <a:xfrm flipV="1">
            <a:off x="7607765" y="4276486"/>
            <a:ext cx="1" cy="343056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" name="Jotkut muuttaa rohkeasti toimintaansa"/>
          <p:cNvSpPr txBox="1"/>
          <p:nvPr/>
        </p:nvSpPr>
        <p:spPr>
          <a:xfrm>
            <a:off x="3670103" y="3613440"/>
            <a:ext cx="2680493" cy="394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Jotkut muuttaa rohkeasti toimintaansa</a:t>
            </a:r>
          </a:p>
        </p:txBody>
      </p:sp>
      <p:sp>
        <p:nvSpPr>
          <p:cNvPr id="171" name="Digitalisaatio ei ole sama kuin…"/>
          <p:cNvSpPr txBox="1"/>
          <p:nvPr/>
        </p:nvSpPr>
        <p:spPr>
          <a:xfrm>
            <a:off x="8692626" y="3085514"/>
            <a:ext cx="2358584" cy="659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lnSpc>
                <a:spcPct val="110000"/>
              </a:lnSpc>
              <a:defRPr sz="1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Digitalisaatio ei ole sama kuin </a:t>
            </a:r>
          </a:p>
          <a:p>
            <a:pPr>
              <a:lnSpc>
                <a:spcPct val="110000"/>
              </a:lnSpc>
              <a:defRPr sz="1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markkinointibudjetti</a:t>
            </a:r>
          </a:p>
        </p:txBody>
      </p:sp>
      <p:sp>
        <p:nvSpPr>
          <p:cNvPr id="172" name="Line"/>
          <p:cNvSpPr/>
          <p:nvPr/>
        </p:nvSpPr>
        <p:spPr>
          <a:xfrm flipH="1">
            <a:off x="8586102" y="4887737"/>
            <a:ext cx="2758245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" name="Benchmark operaattoribusiness"/>
          <p:cNvSpPr txBox="1"/>
          <p:nvPr/>
        </p:nvSpPr>
        <p:spPr>
          <a:xfrm>
            <a:off x="3733603" y="3326326"/>
            <a:ext cx="3081642" cy="46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>
                <a:solidFill>
                  <a:srgbClr val="202446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Benchmark operaattoribusiness</a:t>
            </a:r>
          </a:p>
        </p:txBody>
      </p:sp>
      <p:sp>
        <p:nvSpPr>
          <p:cNvPr id="174" name="Line"/>
          <p:cNvSpPr/>
          <p:nvPr/>
        </p:nvSpPr>
        <p:spPr>
          <a:xfrm flipH="1">
            <a:off x="3641043" y="3300327"/>
            <a:ext cx="2328712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" name="Kaikkea ei tarvitse automatisoida"/>
          <p:cNvSpPr txBox="1"/>
          <p:nvPr/>
        </p:nvSpPr>
        <p:spPr>
          <a:xfrm>
            <a:off x="2567335" y="5021426"/>
            <a:ext cx="2326131" cy="364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200">
                <a:solidFill>
                  <a:srgbClr val="202446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Kaikkea ei tarvitse automatisoida</a:t>
            </a:r>
          </a:p>
        </p:txBody>
      </p:sp>
      <p:sp>
        <p:nvSpPr>
          <p:cNvPr id="176" name="Line"/>
          <p:cNvSpPr/>
          <p:nvPr/>
        </p:nvSpPr>
        <p:spPr>
          <a:xfrm flipH="1">
            <a:off x="2489725" y="4975316"/>
            <a:ext cx="2545864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" name="Hyviä planeja on ollut jo monta vuotta, tiedetään mitä pitää tehdä ja miten"/>
          <p:cNvSpPr txBox="1"/>
          <p:nvPr/>
        </p:nvSpPr>
        <p:spPr>
          <a:xfrm>
            <a:off x="5060608" y="4328424"/>
            <a:ext cx="948962" cy="918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90000"/>
              </a:lnSpc>
              <a:defRPr sz="1000" spc="-19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Hyviä planeja on ollut jo monta vuotta, tiedetään mitä pitää tehdä ja miten</a:t>
            </a:r>
          </a:p>
        </p:txBody>
      </p:sp>
      <p:sp>
        <p:nvSpPr>
          <p:cNvPr id="178" name="Iglumökit globaalisti…"/>
          <p:cNvSpPr txBox="1"/>
          <p:nvPr/>
        </p:nvSpPr>
        <p:spPr>
          <a:xfrm>
            <a:off x="2566981" y="3917086"/>
            <a:ext cx="1927925" cy="343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lnSpc>
                <a:spcPct val="90000"/>
              </a:lnSpc>
              <a:defRPr sz="900" spc="-26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Iglumökit globaalisti </a:t>
            </a:r>
          </a:p>
          <a:p>
            <a:pPr>
              <a:lnSpc>
                <a:spcPct val="90000"/>
              </a:lnSpc>
              <a:defRPr sz="900" spc="-26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saavutettavia</a:t>
            </a:r>
          </a:p>
        </p:txBody>
      </p:sp>
      <p:sp>
        <p:nvSpPr>
          <p:cNvPr id="179" name="Laaja mikroyrittäjien…"/>
          <p:cNvSpPr txBox="1"/>
          <p:nvPr/>
        </p:nvSpPr>
        <p:spPr>
          <a:xfrm>
            <a:off x="2579681" y="5326124"/>
            <a:ext cx="1348975" cy="659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lnSpc>
                <a:spcPct val="80000"/>
              </a:lnSpc>
              <a:defRPr sz="10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Laaja mikroyrittäjien </a:t>
            </a:r>
          </a:p>
          <a:p>
            <a:pPr>
              <a:lnSpc>
                <a:spcPct val="80000"/>
              </a:lnSpc>
              <a:defRPr sz="10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kenttä- isoin duuni</a:t>
            </a:r>
          </a:p>
        </p:txBody>
      </p:sp>
      <p:sp>
        <p:nvSpPr>
          <p:cNvPr id="180" name="Line"/>
          <p:cNvSpPr/>
          <p:nvPr/>
        </p:nvSpPr>
        <p:spPr>
          <a:xfrm flipV="1">
            <a:off x="5172823" y="5285135"/>
            <a:ext cx="1" cy="423068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" name="Työvoimapula"/>
          <p:cNvSpPr txBox="1"/>
          <p:nvPr/>
        </p:nvSpPr>
        <p:spPr>
          <a:xfrm>
            <a:off x="7633165" y="4348976"/>
            <a:ext cx="1660410" cy="364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>
                <a:solidFill>
                  <a:srgbClr val="202446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Työvoimapula</a:t>
            </a:r>
          </a:p>
        </p:txBody>
      </p:sp>
      <p:sp>
        <p:nvSpPr>
          <p:cNvPr id="182" name="Oma kupla"/>
          <p:cNvSpPr txBox="1"/>
          <p:nvPr/>
        </p:nvSpPr>
        <p:spPr>
          <a:xfrm>
            <a:off x="2631082" y="874250"/>
            <a:ext cx="1609477" cy="364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200">
                <a:solidFill>
                  <a:srgbClr val="202446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Oma kupla</a:t>
            </a:r>
          </a:p>
        </p:txBody>
      </p:sp>
      <p:sp>
        <p:nvSpPr>
          <p:cNvPr id="183" name="Line"/>
          <p:cNvSpPr/>
          <p:nvPr/>
        </p:nvSpPr>
        <p:spPr>
          <a:xfrm flipV="1">
            <a:off x="3569043" y="770382"/>
            <a:ext cx="1" cy="423068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" name="Kuvitelma että markkinoinnin voi unohtaa"/>
          <p:cNvSpPr txBox="1"/>
          <p:nvPr/>
        </p:nvSpPr>
        <p:spPr>
          <a:xfrm>
            <a:off x="8706299" y="4983309"/>
            <a:ext cx="2517852" cy="364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 err="1"/>
              <a:t>Kuvitelma</a:t>
            </a:r>
            <a:r>
              <a:rPr dirty="0"/>
              <a:t> </a:t>
            </a:r>
            <a:r>
              <a:rPr dirty="0" err="1"/>
              <a:t>että</a:t>
            </a:r>
            <a:r>
              <a:rPr dirty="0"/>
              <a:t> </a:t>
            </a:r>
            <a:r>
              <a:rPr dirty="0" err="1"/>
              <a:t>markkinoinnin</a:t>
            </a:r>
            <a:r>
              <a:rPr dirty="0"/>
              <a:t> </a:t>
            </a:r>
            <a:r>
              <a:rPr dirty="0" err="1"/>
              <a:t>voi</a:t>
            </a:r>
            <a:r>
              <a:rPr dirty="0"/>
              <a:t> </a:t>
            </a:r>
            <a:r>
              <a:rPr dirty="0" err="1"/>
              <a:t>unohtaa</a:t>
            </a:r>
            <a:endParaRPr dirty="0"/>
          </a:p>
        </p:txBody>
      </p:sp>
      <p:sp>
        <p:nvSpPr>
          <p:cNvPr id="185" name="Line"/>
          <p:cNvSpPr/>
          <p:nvPr/>
        </p:nvSpPr>
        <p:spPr>
          <a:xfrm flipH="1">
            <a:off x="5956973" y="3561353"/>
            <a:ext cx="261147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" name="Line"/>
          <p:cNvSpPr/>
          <p:nvPr/>
        </p:nvSpPr>
        <p:spPr>
          <a:xfrm flipH="1" flipV="1">
            <a:off x="8586102" y="3024323"/>
            <a:ext cx="2758245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" name="70% päämarkkinoilta varaa online,60% mobiilisti,…"/>
          <p:cNvSpPr txBox="1"/>
          <p:nvPr/>
        </p:nvSpPr>
        <p:spPr>
          <a:xfrm>
            <a:off x="6006021" y="3038581"/>
            <a:ext cx="2837039" cy="659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lnSpc>
                <a:spcPct val="90000"/>
              </a:lnSpc>
              <a:defRPr sz="800">
                <a:solidFill>
                  <a:srgbClr val="20244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fi-FI" sz="1400" dirty="0"/>
              <a:t>Trendit osoittaa tänne, realisoidaan digillä matkailutuloiksi</a:t>
            </a:r>
            <a:endParaRPr sz="1400" dirty="0"/>
          </a:p>
        </p:txBody>
      </p:sp>
      <p:sp>
        <p:nvSpPr>
          <p:cNvPr id="188" name="Tarinat tuotteista…"/>
          <p:cNvSpPr txBox="1"/>
          <p:nvPr/>
        </p:nvSpPr>
        <p:spPr>
          <a:xfrm>
            <a:off x="3994268" y="5335414"/>
            <a:ext cx="1157477" cy="1018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defRPr sz="1000">
                <a:solidFill>
                  <a:srgbClr val="20244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Tarinat tuotteista </a:t>
            </a:r>
          </a:p>
          <a:p>
            <a:pPr>
              <a:defRPr sz="1000">
                <a:solidFill>
                  <a:srgbClr val="20244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puuttuu</a:t>
            </a:r>
          </a:p>
        </p:txBody>
      </p:sp>
      <p:sp>
        <p:nvSpPr>
          <p:cNvPr id="189" name="Line"/>
          <p:cNvSpPr/>
          <p:nvPr/>
        </p:nvSpPr>
        <p:spPr>
          <a:xfrm flipH="1" flipV="1">
            <a:off x="2483142" y="2236278"/>
            <a:ext cx="3486613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0" name="Asiakastietoa ei…"/>
          <p:cNvSpPr txBox="1"/>
          <p:nvPr/>
        </p:nvSpPr>
        <p:spPr>
          <a:xfrm>
            <a:off x="2605081" y="2248321"/>
            <a:ext cx="1031902" cy="659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lnSpc>
                <a:spcPct val="80000"/>
              </a:lnSpc>
              <a:defRPr sz="10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Asiakastietoa ei </a:t>
            </a:r>
          </a:p>
          <a:p>
            <a:pPr>
              <a:lnSpc>
                <a:spcPct val="80000"/>
              </a:lnSpc>
              <a:defRPr sz="10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ole saatavilla</a:t>
            </a:r>
          </a:p>
        </p:txBody>
      </p:sp>
      <p:sp>
        <p:nvSpPr>
          <p:cNvPr id="191" name="Iso kakku, ei tajuta liiketoiminnallisia hyötyjä"/>
          <p:cNvSpPr txBox="1"/>
          <p:nvPr/>
        </p:nvSpPr>
        <p:spPr>
          <a:xfrm>
            <a:off x="3721296" y="2267640"/>
            <a:ext cx="1262092" cy="659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110000"/>
              </a:lnSpc>
              <a:defRPr sz="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fi-FI" dirty="0"/>
              <a:t>Ei ymmärretä miksi digiin kannattaa panostaa</a:t>
            </a:r>
            <a:endParaRPr dirty="0"/>
          </a:p>
        </p:txBody>
      </p:sp>
      <p:sp>
        <p:nvSpPr>
          <p:cNvPr id="192" name="Line"/>
          <p:cNvSpPr/>
          <p:nvPr/>
        </p:nvSpPr>
        <p:spPr>
          <a:xfrm flipH="1" flipV="1">
            <a:off x="8586102" y="2752754"/>
            <a:ext cx="2758245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" name="Perusasioiden pyöritys vie kaiken ajan"/>
          <p:cNvSpPr txBox="1"/>
          <p:nvPr/>
        </p:nvSpPr>
        <p:spPr>
          <a:xfrm>
            <a:off x="8706299" y="2783616"/>
            <a:ext cx="2517852" cy="364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Perusasioiden pyöritys vie kaiken ajan</a:t>
            </a:r>
          </a:p>
        </p:txBody>
      </p:sp>
      <p:sp>
        <p:nvSpPr>
          <p:cNvPr id="194" name="Line"/>
          <p:cNvSpPr/>
          <p:nvPr/>
        </p:nvSpPr>
        <p:spPr>
          <a:xfrm flipV="1">
            <a:off x="4943723" y="2242560"/>
            <a:ext cx="1" cy="39427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" name="Kommunikointi-kulttuuri, miten keskustellaan asiakkaan kanssa"/>
          <p:cNvSpPr txBox="1"/>
          <p:nvPr/>
        </p:nvSpPr>
        <p:spPr>
          <a:xfrm>
            <a:off x="7129388" y="4691296"/>
            <a:ext cx="1542403" cy="701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9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Kommunikointi-kulttuuri, miten keskustellaan asiakkaan kanssa</a:t>
            </a:r>
          </a:p>
        </p:txBody>
      </p:sp>
      <p:sp>
        <p:nvSpPr>
          <p:cNvPr id="196" name="Line"/>
          <p:cNvSpPr/>
          <p:nvPr/>
        </p:nvSpPr>
        <p:spPr>
          <a:xfrm flipV="1">
            <a:off x="7046586" y="4632150"/>
            <a:ext cx="1" cy="66307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7" name="Line"/>
          <p:cNvSpPr/>
          <p:nvPr/>
        </p:nvSpPr>
        <p:spPr>
          <a:xfrm flipV="1">
            <a:off x="10175616" y="3561309"/>
            <a:ext cx="1" cy="72193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Jos ei tee nyt, 5-vuoden päästä voi olla myöhäistä"/>
          <p:cNvSpPr txBox="1"/>
          <p:nvPr/>
        </p:nvSpPr>
        <p:spPr>
          <a:xfrm>
            <a:off x="10226416" y="3644427"/>
            <a:ext cx="1157477" cy="699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>
                <a:solidFill>
                  <a:srgbClr val="202446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Jos ei tee nyt, 5-vuoden päästä voi olla myöhäistä</a:t>
            </a:r>
          </a:p>
        </p:txBody>
      </p:sp>
      <p:sp>
        <p:nvSpPr>
          <p:cNvPr id="200" name="Hanke käynnissä…"/>
          <p:cNvSpPr txBox="1"/>
          <p:nvPr/>
        </p:nvSpPr>
        <p:spPr>
          <a:xfrm>
            <a:off x="5012472" y="2293827"/>
            <a:ext cx="1451844" cy="291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lnSpc>
                <a:spcPct val="90000"/>
              </a:lnSpc>
              <a:defRPr sz="800">
                <a:solidFill>
                  <a:srgbClr val="20244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Hanke käynnissä </a:t>
            </a:r>
          </a:p>
          <a:p>
            <a:pPr>
              <a:lnSpc>
                <a:spcPct val="90000"/>
              </a:lnSpc>
              <a:defRPr sz="800">
                <a:solidFill>
                  <a:srgbClr val="20244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avoimesta datasta</a:t>
            </a:r>
          </a:p>
        </p:txBody>
      </p:sp>
      <p:sp>
        <p:nvSpPr>
          <p:cNvPr id="201" name="Line"/>
          <p:cNvSpPr/>
          <p:nvPr/>
        </p:nvSpPr>
        <p:spPr>
          <a:xfrm flipV="1">
            <a:off x="2489725" y="852845"/>
            <a:ext cx="1" cy="4837953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" name="Suomi voi matkailu-maana…"/>
          <p:cNvSpPr txBox="1"/>
          <p:nvPr/>
        </p:nvSpPr>
        <p:spPr>
          <a:xfrm>
            <a:off x="2605682" y="2742660"/>
            <a:ext cx="1059066" cy="1053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lnSpc>
                <a:spcPct val="80000"/>
              </a:lnSpc>
              <a:defRPr sz="1200" spc="-24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sz="1600" dirty="0"/>
              <a:t>Suomi </a:t>
            </a:r>
            <a:r>
              <a:rPr sz="1600" dirty="0" err="1"/>
              <a:t>voi</a:t>
            </a:r>
            <a:r>
              <a:rPr sz="1600" dirty="0"/>
              <a:t> </a:t>
            </a:r>
            <a:r>
              <a:rPr sz="1600" dirty="0" err="1"/>
              <a:t>matkailu-maana</a:t>
            </a:r>
            <a:r>
              <a:rPr sz="1600" dirty="0"/>
              <a:t> </a:t>
            </a:r>
          </a:p>
          <a:p>
            <a:pPr>
              <a:lnSpc>
                <a:spcPct val="80000"/>
              </a:lnSpc>
              <a:defRPr sz="1200" spc="-24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sz="1600" dirty="0" err="1"/>
              <a:t>hyvin</a:t>
            </a:r>
            <a:endParaRPr sz="1600" dirty="0"/>
          </a:p>
          <a:p>
            <a:pPr>
              <a:lnSpc>
                <a:spcPct val="80000"/>
              </a:lnSpc>
              <a:defRPr sz="1200" spc="-24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fi-FI" dirty="0"/>
              <a:t> </a:t>
            </a:r>
            <a:endParaRPr dirty="0"/>
          </a:p>
        </p:txBody>
      </p:sp>
      <p:sp>
        <p:nvSpPr>
          <p:cNvPr id="203" name="Hanke käynnissä avoimesta datasta"/>
          <p:cNvSpPr txBox="1"/>
          <p:nvPr/>
        </p:nvSpPr>
        <p:spPr>
          <a:xfrm>
            <a:off x="1532762" y="1871204"/>
            <a:ext cx="940070" cy="123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80000"/>
              </a:lnSpc>
              <a:defRPr sz="1200" spc="-24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fi-FI" dirty="0"/>
              <a:t>Suomesta älykäs </a:t>
            </a:r>
            <a:r>
              <a:rPr lang="fi-FI" dirty="0" err="1"/>
              <a:t>destinaatio</a:t>
            </a:r>
            <a:r>
              <a:rPr lang="fi-FI" dirty="0"/>
              <a:t>, </a:t>
            </a:r>
            <a:r>
              <a:rPr lang="fi-FI" dirty="0" err="1"/>
              <a:t>momentum</a:t>
            </a:r>
            <a:r>
              <a:rPr lang="fi-FI" dirty="0"/>
              <a:t> nyt</a:t>
            </a:r>
            <a:endParaRPr dirty="0"/>
          </a:p>
        </p:txBody>
      </p:sp>
      <p:sp>
        <p:nvSpPr>
          <p:cNvPr id="204" name="Line"/>
          <p:cNvSpPr/>
          <p:nvPr/>
        </p:nvSpPr>
        <p:spPr>
          <a:xfrm flipH="1">
            <a:off x="1491046" y="1821004"/>
            <a:ext cx="996834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" name="4 lakia jotka vaikuttavat alaan –liikennekaari, tietosuoja-asetus, matkapakettilaki, alkoholilaki"/>
          <p:cNvSpPr txBox="1"/>
          <p:nvPr/>
        </p:nvSpPr>
        <p:spPr>
          <a:xfrm>
            <a:off x="1532762" y="882543"/>
            <a:ext cx="947964" cy="123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80000"/>
              </a:lnSpc>
              <a:defRPr sz="900" spc="-18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4 lakia jotka vaikuttavat alaan –liikennekaari, tietosuoja-asetus, matkapakettilaki, alkoholilaki</a:t>
            </a:r>
          </a:p>
        </p:txBody>
      </p:sp>
      <p:sp>
        <p:nvSpPr>
          <p:cNvPr id="206" name="kasvupolku tehty jo 10-vuotta sitten, mutta viesti ei mene perille"/>
          <p:cNvSpPr txBox="1"/>
          <p:nvPr/>
        </p:nvSpPr>
        <p:spPr>
          <a:xfrm>
            <a:off x="1532762" y="4009079"/>
            <a:ext cx="947964" cy="1545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80000"/>
              </a:lnSpc>
              <a:defRPr sz="1300" spc="-26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kasvupolku tehty jo 10-vuotta sitten, mutta viesti ei mene perille</a:t>
            </a:r>
          </a:p>
        </p:txBody>
      </p:sp>
      <p:sp>
        <p:nvSpPr>
          <p:cNvPr id="79" name="Päivämäärän paikkamerkki 3"/>
          <p:cNvSpPr txBox="1"/>
          <p:nvPr/>
        </p:nvSpPr>
        <p:spPr>
          <a:xfrm>
            <a:off x="9067800" y="6127432"/>
            <a:ext cx="27432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01</a:t>
            </a:r>
            <a:r>
              <a:rPr dirty="0" smtClean="0"/>
              <a:t>/</a:t>
            </a:r>
            <a:r>
              <a:rPr lang="fi-FI" dirty="0" smtClean="0"/>
              <a:t>10</a:t>
            </a:r>
            <a:r>
              <a:rPr dirty="0" smtClean="0"/>
              <a:t>/2018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6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Kuva 3" descr="Kuva 3"/>
          <p:cNvPicPr>
            <a:picLocks noChangeAspect="1"/>
          </p:cNvPicPr>
          <p:nvPr/>
        </p:nvPicPr>
        <p:blipFill>
          <a:blip r:embed="rId2">
            <a:alphaModFix amt="22147"/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Dian numeron paikkamerkki 4"/>
          <p:cNvSpPr txBox="1">
            <a:spLocks noGrp="1"/>
          </p:cNvSpPr>
          <p:nvPr>
            <p:ph type="sldNum" sz="quarter" idx="4294967295"/>
          </p:nvPr>
        </p:nvSpPr>
        <p:spPr>
          <a:xfrm>
            <a:off x="13483123" y="6540817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r="19982"/>
          <a:stretch>
            <a:fillRect/>
          </a:stretch>
        </p:blipFill>
        <p:spPr>
          <a:xfrm>
            <a:off x="361553" y="5925016"/>
            <a:ext cx="1842344" cy="580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Otsikko 1"/>
          <p:cNvSpPr txBox="1">
            <a:spLocks noGrp="1"/>
          </p:cNvSpPr>
          <p:nvPr>
            <p:ph type="ctrTitle"/>
          </p:nvPr>
        </p:nvSpPr>
        <p:spPr>
          <a:xfrm>
            <a:off x="820406" y="2204968"/>
            <a:ext cx="3655219" cy="118745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8100">
                <a:solidFill>
                  <a:srgbClr val="72C7FA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Missio</a:t>
            </a:r>
          </a:p>
        </p:txBody>
      </p:sp>
      <p:sp>
        <p:nvSpPr>
          <p:cNvPr id="123" name="Otsikko 1"/>
          <p:cNvSpPr txBox="1"/>
          <p:nvPr/>
        </p:nvSpPr>
        <p:spPr>
          <a:xfrm>
            <a:off x="858506" y="3736975"/>
            <a:ext cx="3655219" cy="1187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80000"/>
              </a:lnSpc>
              <a:defRPr sz="8100">
                <a:solidFill>
                  <a:srgbClr val="72C7FA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Visio</a:t>
            </a:r>
          </a:p>
        </p:txBody>
      </p:sp>
      <p:sp>
        <p:nvSpPr>
          <p:cNvPr id="124" name="Line"/>
          <p:cNvSpPr/>
          <p:nvPr/>
        </p:nvSpPr>
        <p:spPr>
          <a:xfrm>
            <a:off x="862613" y="3452082"/>
            <a:ext cx="10323076" cy="1"/>
          </a:xfrm>
          <a:prstGeom prst="line">
            <a:avLst/>
          </a:prstGeom>
          <a:ln w="38100">
            <a:solidFill>
              <a:srgbClr val="72C7FA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" name="Content Placeholder 2"/>
          <p:cNvSpPr txBox="1"/>
          <p:nvPr/>
        </p:nvSpPr>
        <p:spPr>
          <a:xfrm>
            <a:off x="4405346" y="2379396"/>
            <a:ext cx="6682185" cy="838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Digitaalisuus valtakunnallisesti hallussa ja tukemassa Suomen matkailun kasvua yli syklien, kestävästi</a:t>
            </a:r>
          </a:p>
        </p:txBody>
      </p:sp>
      <p:sp>
        <p:nvSpPr>
          <p:cNvPr id="126" name="Content Placeholder 2"/>
          <p:cNvSpPr txBox="1"/>
          <p:nvPr/>
        </p:nvSpPr>
        <p:spPr>
          <a:xfrm>
            <a:off x="4405346" y="4043096"/>
            <a:ext cx="6966248" cy="838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/>
              <a:t>Suomesta</a:t>
            </a:r>
            <a:r>
              <a:rPr dirty="0"/>
              <a:t> </a:t>
            </a:r>
            <a:r>
              <a:rPr dirty="0" err="1"/>
              <a:t>älykäs</a:t>
            </a:r>
            <a:r>
              <a:rPr dirty="0"/>
              <a:t> </a:t>
            </a:r>
            <a:r>
              <a:rPr dirty="0" err="1"/>
              <a:t>matkakohde</a:t>
            </a:r>
            <a:r>
              <a:rPr dirty="0"/>
              <a:t> </a:t>
            </a:r>
            <a:r>
              <a:rPr dirty="0" err="1"/>
              <a:t>joka</a:t>
            </a:r>
            <a:r>
              <a:rPr dirty="0"/>
              <a:t> </a:t>
            </a:r>
            <a:r>
              <a:rPr dirty="0" err="1"/>
              <a:t>tarjoaa</a:t>
            </a:r>
            <a:r>
              <a:rPr dirty="0"/>
              <a:t> </a:t>
            </a:r>
            <a:r>
              <a:rPr dirty="0" err="1"/>
              <a:t>edelläkävijänä</a:t>
            </a:r>
            <a:r>
              <a:rPr dirty="0"/>
              <a:t> </a:t>
            </a:r>
            <a:r>
              <a:rPr dirty="0" err="1"/>
              <a:t>matkailijalle</a:t>
            </a:r>
            <a:r>
              <a:rPr dirty="0"/>
              <a:t> </a:t>
            </a:r>
            <a:r>
              <a:rPr dirty="0" err="1"/>
              <a:t>sujuvimman</a:t>
            </a:r>
            <a:r>
              <a:rPr dirty="0"/>
              <a:t> </a:t>
            </a:r>
            <a:r>
              <a:rPr dirty="0" err="1"/>
              <a:t>polun</a:t>
            </a:r>
            <a:r>
              <a:rPr dirty="0"/>
              <a:t> </a:t>
            </a:r>
            <a:r>
              <a:rPr dirty="0" err="1"/>
              <a:t>haaveilusta</a:t>
            </a:r>
            <a:r>
              <a:rPr dirty="0"/>
              <a:t> </a:t>
            </a:r>
            <a:r>
              <a:rPr dirty="0" err="1"/>
              <a:t>matkalle</a:t>
            </a:r>
            <a:r>
              <a:rPr dirty="0"/>
              <a:t>. </a:t>
            </a:r>
          </a:p>
        </p:txBody>
      </p:sp>
      <p:sp>
        <p:nvSpPr>
          <p:cNvPr id="11" name="Päivämäärän paikkamerkki 3"/>
          <p:cNvSpPr txBox="1"/>
          <p:nvPr/>
        </p:nvSpPr>
        <p:spPr>
          <a:xfrm>
            <a:off x="9067800" y="6127432"/>
            <a:ext cx="27432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01</a:t>
            </a:r>
            <a:r>
              <a:rPr dirty="0" smtClean="0"/>
              <a:t>/</a:t>
            </a:r>
            <a:r>
              <a:rPr lang="fi-FI" dirty="0" smtClean="0"/>
              <a:t>10</a:t>
            </a:r>
            <a:r>
              <a:rPr dirty="0" smtClean="0"/>
              <a:t>/2018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6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Kuva 3" descr="Kuva 3"/>
          <p:cNvPicPr>
            <a:picLocks noChangeAspect="1"/>
          </p:cNvPicPr>
          <p:nvPr/>
        </p:nvPicPr>
        <p:blipFill>
          <a:blip r:embed="rId2">
            <a:alphaModFix amt="22147"/>
            <a:extLst/>
          </a:blip>
          <a:stretch>
            <a:fillRect/>
          </a:stretch>
        </p:blipFill>
        <p:spPr>
          <a:xfrm>
            <a:off x="0" y="-47942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Dian numeron paikkamerkki 4"/>
          <p:cNvSpPr txBox="1">
            <a:spLocks noGrp="1"/>
          </p:cNvSpPr>
          <p:nvPr>
            <p:ph type="sldNum" sz="quarter" idx="4294967295"/>
          </p:nvPr>
        </p:nvSpPr>
        <p:spPr>
          <a:xfrm>
            <a:off x="13483123" y="6540817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r="19982"/>
          <a:stretch>
            <a:fillRect/>
          </a:stretch>
        </p:blipFill>
        <p:spPr>
          <a:xfrm>
            <a:off x="361553" y="5925016"/>
            <a:ext cx="1842344" cy="5801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Otsikko 1"/>
          <p:cNvSpPr txBox="1">
            <a:spLocks noGrp="1"/>
          </p:cNvSpPr>
          <p:nvPr>
            <p:ph type="ctrTitle"/>
          </p:nvPr>
        </p:nvSpPr>
        <p:spPr>
          <a:xfrm>
            <a:off x="820406" y="1131797"/>
            <a:ext cx="5876622" cy="118745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8100">
                <a:solidFill>
                  <a:srgbClr val="72C7FA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Ratkaisut</a:t>
            </a:r>
          </a:p>
        </p:txBody>
      </p:sp>
      <p:sp>
        <p:nvSpPr>
          <p:cNvPr id="221" name="Content Placeholder 2"/>
          <p:cNvSpPr txBox="1"/>
          <p:nvPr/>
        </p:nvSpPr>
        <p:spPr>
          <a:xfrm>
            <a:off x="452284" y="2448233"/>
            <a:ext cx="5053247" cy="3357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7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dirty="0"/>
              <a:t>Data-</a:t>
            </a:r>
            <a:r>
              <a:rPr dirty="0" err="1"/>
              <a:t>yhteistyö</a:t>
            </a: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FFFFFF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rPr dirty="0"/>
              <a:t>“</a:t>
            </a:r>
            <a:r>
              <a:rPr dirty="0" err="1"/>
              <a:t>Saumaton</a:t>
            </a:r>
            <a:r>
              <a:rPr dirty="0"/>
              <a:t> </a:t>
            </a:r>
            <a:r>
              <a:rPr dirty="0" err="1"/>
              <a:t>asiakkaan</a:t>
            </a:r>
            <a:r>
              <a:rPr dirty="0"/>
              <a:t> </a:t>
            </a:r>
            <a:r>
              <a:rPr dirty="0" err="1"/>
              <a:t>ostopolku</a:t>
            </a:r>
            <a:r>
              <a:rPr dirty="0"/>
              <a:t> ja </a:t>
            </a:r>
            <a:r>
              <a:rPr dirty="0" err="1"/>
              <a:t>reaaliaikainen</a:t>
            </a:r>
            <a:r>
              <a:rPr dirty="0"/>
              <a:t> </a:t>
            </a:r>
            <a:r>
              <a:rPr dirty="0" err="1"/>
              <a:t>reagointi</a:t>
            </a:r>
            <a:r>
              <a:rPr dirty="0"/>
              <a:t> </a:t>
            </a:r>
            <a:r>
              <a:rPr dirty="0" err="1"/>
              <a:t>liiketoimintaympäristön</a:t>
            </a:r>
            <a:r>
              <a:rPr dirty="0"/>
              <a:t> </a:t>
            </a:r>
            <a:r>
              <a:rPr dirty="0" err="1"/>
              <a:t>muutoksiin</a:t>
            </a:r>
            <a:r>
              <a:rPr dirty="0"/>
              <a:t>”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7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defRPr sz="17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dirty="0" err="1"/>
              <a:t>Yhteensovitetun</a:t>
            </a:r>
            <a:r>
              <a:rPr dirty="0"/>
              <a:t> </a:t>
            </a:r>
            <a:r>
              <a:rPr dirty="0" err="1"/>
              <a:t>inventaarin</a:t>
            </a:r>
            <a:r>
              <a:rPr dirty="0"/>
              <a:t> </a:t>
            </a:r>
            <a:r>
              <a:rPr dirty="0" err="1"/>
              <a:t>luonti</a:t>
            </a:r>
            <a:r>
              <a:rPr dirty="0"/>
              <a:t> ja </a:t>
            </a:r>
            <a:r>
              <a:rPr dirty="0" err="1"/>
              <a:t>rajapintojen</a:t>
            </a:r>
            <a:r>
              <a:rPr dirty="0"/>
              <a:t> </a:t>
            </a:r>
            <a:r>
              <a:rPr dirty="0" err="1"/>
              <a:t>hyödyntäminen</a:t>
            </a: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 “</a:t>
            </a:r>
            <a:r>
              <a:rPr dirty="0" err="1"/>
              <a:t>Suomalaiset</a:t>
            </a:r>
            <a:r>
              <a:rPr dirty="0"/>
              <a:t> </a:t>
            </a:r>
            <a:r>
              <a:rPr dirty="0" err="1"/>
              <a:t>matkailutuotteet</a:t>
            </a:r>
            <a:r>
              <a:rPr dirty="0"/>
              <a:t> </a:t>
            </a:r>
            <a:r>
              <a:rPr dirty="0" err="1"/>
              <a:t>ostettavissa</a:t>
            </a:r>
            <a:r>
              <a:rPr dirty="0"/>
              <a:t>  </a:t>
            </a:r>
            <a:r>
              <a:rPr dirty="0" err="1"/>
              <a:t>monikanavaisesti</a:t>
            </a:r>
            <a:r>
              <a:rPr dirty="0"/>
              <a:t> online</a:t>
            </a:r>
            <a:r>
              <a:rPr dirty="0" smtClean="0"/>
              <a:t>”</a:t>
            </a:r>
            <a:endParaRPr lang="fi-FI" dirty="0" smtClean="0"/>
          </a:p>
          <a:p>
            <a:pPr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fi-FI" dirty="0"/>
          </a:p>
          <a:p>
            <a:pPr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fi-FI" dirty="0" smtClean="0"/>
              <a:t>Matkailu mukana myös Business Finland, Smart </a:t>
            </a:r>
            <a:r>
              <a:rPr lang="fi-FI" dirty="0" err="1" smtClean="0"/>
              <a:t>Mobility</a:t>
            </a:r>
            <a:r>
              <a:rPr lang="fi-FI" dirty="0" smtClean="0"/>
              <a:t> ohjelmassa!</a:t>
            </a: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defRPr sz="17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dirty="0"/>
              <a:t> </a:t>
            </a:r>
          </a:p>
        </p:txBody>
      </p:sp>
      <p:sp>
        <p:nvSpPr>
          <p:cNvPr id="223" name="Content Placeholder 2"/>
          <p:cNvSpPr txBox="1"/>
          <p:nvPr/>
        </p:nvSpPr>
        <p:spPr>
          <a:xfrm>
            <a:off x="6283251" y="2644821"/>
            <a:ext cx="4645180" cy="3160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7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Yhteistyöllä edelläkävijäksi –ohjelma: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7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defRPr sz="17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1. vaihe: Rajatun ryhmän käynnistys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FFFFFF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 “Digitaalinen osaamisen ja palveluiden kehittäminen ketterästi ja kustannustehokkaasti yhteistyöllä”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7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7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2. vaihe: Skaalaus kansalliseksi toiminnaksi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“Digitalisaation hyödyntämisestä Suomen matkailun erottautumistekijä”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7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 </a:t>
            </a:r>
          </a:p>
        </p:txBody>
      </p:sp>
      <p:sp>
        <p:nvSpPr>
          <p:cNvPr id="9" name="Päivämäärän paikkamerkki 3"/>
          <p:cNvSpPr txBox="1"/>
          <p:nvPr/>
        </p:nvSpPr>
        <p:spPr>
          <a:xfrm>
            <a:off x="9067800" y="6127432"/>
            <a:ext cx="27432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01</a:t>
            </a:r>
            <a:r>
              <a:rPr dirty="0" smtClean="0"/>
              <a:t>/</a:t>
            </a:r>
            <a:r>
              <a:rPr lang="fi-FI" dirty="0" smtClean="0"/>
              <a:t>10</a:t>
            </a:r>
            <a:r>
              <a:rPr dirty="0" smtClean="0"/>
              <a:t>/2018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r="19982"/>
          <a:stretch>
            <a:fillRect/>
          </a:stretch>
        </p:blipFill>
        <p:spPr>
          <a:xfrm>
            <a:off x="361553" y="5925016"/>
            <a:ext cx="1842344" cy="580101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Oval"/>
          <p:cNvSpPr/>
          <p:nvPr/>
        </p:nvSpPr>
        <p:spPr>
          <a:xfrm>
            <a:off x="910166" y="2674639"/>
            <a:ext cx="5483821" cy="824211"/>
          </a:xfrm>
          <a:prstGeom prst="ellips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4" name="Oval"/>
          <p:cNvSpPr/>
          <p:nvPr/>
        </p:nvSpPr>
        <p:spPr>
          <a:xfrm>
            <a:off x="1544998" y="4393972"/>
            <a:ext cx="4214158" cy="633382"/>
          </a:xfrm>
          <a:prstGeom prst="ellips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5" name="Line"/>
          <p:cNvSpPr/>
          <p:nvPr/>
        </p:nvSpPr>
        <p:spPr>
          <a:xfrm flipV="1">
            <a:off x="3652076" y="2016870"/>
            <a:ext cx="1" cy="4005834"/>
          </a:xfrm>
          <a:prstGeom prst="line">
            <a:avLst/>
          </a:prstGeom>
          <a:ln w="88900">
            <a:solidFill>
              <a:srgbClr val="FFFFFF"/>
            </a:solidFill>
            <a:miter/>
            <a:headEnd type="none" w="med" len="sm"/>
            <a:tailEnd type="oval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95" name="Oval"/>
          <p:cNvSpPr/>
          <p:nvPr/>
        </p:nvSpPr>
        <p:spPr>
          <a:xfrm>
            <a:off x="3330632" y="1683297"/>
            <a:ext cx="642889" cy="633382"/>
          </a:xfrm>
          <a:prstGeom prst="ellipse">
            <a:avLst/>
          </a:prstGeom>
          <a:solidFill>
            <a:srgbClr val="72C7FA"/>
          </a:solidFill>
          <a:ln w="88900">
            <a:solidFill>
              <a:srgbClr val="FFFFFF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9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73336" y="1815323"/>
            <a:ext cx="157481" cy="369329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Matkailija"/>
          <p:cNvSpPr txBox="1"/>
          <p:nvPr/>
        </p:nvSpPr>
        <p:spPr>
          <a:xfrm>
            <a:off x="3111657" y="1316988"/>
            <a:ext cx="1080840" cy="31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Matkailija</a:t>
            </a:r>
          </a:p>
        </p:txBody>
      </p:sp>
      <p:sp>
        <p:nvSpPr>
          <p:cNvPr id="298" name="Line"/>
          <p:cNvSpPr/>
          <p:nvPr/>
        </p:nvSpPr>
        <p:spPr>
          <a:xfrm flipV="1">
            <a:off x="908876" y="2807658"/>
            <a:ext cx="1" cy="269241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9" name="Line"/>
          <p:cNvSpPr/>
          <p:nvPr/>
        </p:nvSpPr>
        <p:spPr>
          <a:xfrm flipV="1">
            <a:off x="6395276" y="2807658"/>
            <a:ext cx="1" cy="269241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0" name="Ota’t"/>
          <p:cNvSpPr txBox="1"/>
          <p:nvPr/>
        </p:nvSpPr>
        <p:spPr>
          <a:xfrm>
            <a:off x="5854857" y="2492484"/>
            <a:ext cx="1080840" cy="31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/>
              <a:t>O</a:t>
            </a:r>
            <a:r>
              <a:rPr lang="fi-FI" dirty="0"/>
              <a:t>TA</a:t>
            </a:r>
            <a:r>
              <a:rPr dirty="0"/>
              <a:t>’t</a:t>
            </a:r>
          </a:p>
        </p:txBody>
      </p:sp>
      <p:sp>
        <p:nvSpPr>
          <p:cNvPr id="301" name="Google"/>
          <p:cNvSpPr txBox="1"/>
          <p:nvPr/>
        </p:nvSpPr>
        <p:spPr>
          <a:xfrm>
            <a:off x="3778791" y="2996323"/>
            <a:ext cx="1080841" cy="31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Google</a:t>
            </a:r>
          </a:p>
        </p:txBody>
      </p:sp>
      <p:sp>
        <p:nvSpPr>
          <p:cNvPr id="302" name="Line"/>
          <p:cNvSpPr/>
          <p:nvPr/>
        </p:nvSpPr>
        <p:spPr>
          <a:xfrm flipV="1">
            <a:off x="5087177" y="2490158"/>
            <a:ext cx="1" cy="269241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3" name="Muut kauppapaikat"/>
          <p:cNvSpPr txBox="1"/>
          <p:nvPr/>
        </p:nvSpPr>
        <p:spPr>
          <a:xfrm>
            <a:off x="4359432" y="2049293"/>
            <a:ext cx="1455490" cy="580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Muut kauppapaikat</a:t>
            </a:r>
          </a:p>
        </p:txBody>
      </p:sp>
      <p:sp>
        <p:nvSpPr>
          <p:cNvPr id="304" name="Line"/>
          <p:cNvSpPr/>
          <p:nvPr/>
        </p:nvSpPr>
        <p:spPr>
          <a:xfrm flipV="1">
            <a:off x="2743568" y="2464758"/>
            <a:ext cx="1" cy="269241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5" name="Some"/>
          <p:cNvSpPr txBox="1"/>
          <p:nvPr/>
        </p:nvSpPr>
        <p:spPr>
          <a:xfrm>
            <a:off x="2098125" y="2193288"/>
            <a:ext cx="1290886" cy="31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Some</a:t>
            </a:r>
          </a:p>
        </p:txBody>
      </p:sp>
      <p:sp>
        <p:nvSpPr>
          <p:cNvPr id="306" name="Line"/>
          <p:cNvSpPr/>
          <p:nvPr/>
        </p:nvSpPr>
        <p:spPr>
          <a:xfrm flipV="1">
            <a:off x="2111954" y="3180729"/>
            <a:ext cx="1" cy="269241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7" name="Palveluntarjoajat"/>
          <p:cNvSpPr txBox="1"/>
          <p:nvPr/>
        </p:nvSpPr>
        <p:spPr>
          <a:xfrm>
            <a:off x="1111555" y="2930831"/>
            <a:ext cx="1665536" cy="317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/>
              <a:t>Palveluntarjoajat</a:t>
            </a:r>
            <a:endParaRPr dirty="0"/>
          </a:p>
        </p:txBody>
      </p:sp>
      <p:sp>
        <p:nvSpPr>
          <p:cNvPr id="308" name="Line"/>
          <p:cNvSpPr/>
          <p:nvPr/>
        </p:nvSpPr>
        <p:spPr>
          <a:xfrm flipV="1">
            <a:off x="5418823" y="3216993"/>
            <a:ext cx="1" cy="196712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9" name="Meta haut"/>
          <p:cNvSpPr txBox="1"/>
          <p:nvPr/>
        </p:nvSpPr>
        <p:spPr>
          <a:xfrm>
            <a:off x="4878403" y="2945523"/>
            <a:ext cx="1080840" cy="31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Meta haut</a:t>
            </a:r>
          </a:p>
        </p:txBody>
      </p:sp>
      <p:sp>
        <p:nvSpPr>
          <p:cNvPr id="310" name="Line"/>
          <p:cNvSpPr/>
          <p:nvPr/>
        </p:nvSpPr>
        <p:spPr>
          <a:xfrm flipV="1">
            <a:off x="5764531" y="4451038"/>
            <a:ext cx="1" cy="269241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1" name="Jaettu…"/>
          <p:cNvSpPr txBox="1"/>
          <p:nvPr/>
        </p:nvSpPr>
        <p:spPr>
          <a:xfrm>
            <a:off x="5224111" y="3980477"/>
            <a:ext cx="1080840" cy="580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Jaettu </a:t>
            </a:r>
          </a:p>
          <a:p>
            <a: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data</a:t>
            </a:r>
          </a:p>
        </p:txBody>
      </p:sp>
      <p:sp>
        <p:nvSpPr>
          <p:cNvPr id="312" name="Line"/>
          <p:cNvSpPr/>
          <p:nvPr/>
        </p:nvSpPr>
        <p:spPr>
          <a:xfrm flipV="1">
            <a:off x="1539622" y="4451038"/>
            <a:ext cx="1" cy="269241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3" name="Avoimet rajapinnat"/>
          <p:cNvSpPr txBox="1"/>
          <p:nvPr/>
        </p:nvSpPr>
        <p:spPr>
          <a:xfrm>
            <a:off x="999202" y="3980477"/>
            <a:ext cx="1080841" cy="580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Avoimet</a:t>
            </a:r>
            <a:br/>
            <a:r>
              <a:t>rajapinnat</a:t>
            </a:r>
          </a:p>
        </p:txBody>
      </p:sp>
      <p:sp>
        <p:nvSpPr>
          <p:cNvPr id="314" name="Line"/>
          <p:cNvSpPr/>
          <p:nvPr/>
        </p:nvSpPr>
        <p:spPr>
          <a:xfrm flipV="1">
            <a:off x="4462224" y="4141370"/>
            <a:ext cx="1" cy="269241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5" name="SaaS…"/>
          <p:cNvSpPr txBox="1"/>
          <p:nvPr/>
        </p:nvSpPr>
        <p:spPr>
          <a:xfrm>
            <a:off x="3921804" y="3670808"/>
            <a:ext cx="1080840" cy="580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SaaS</a:t>
            </a:r>
          </a:p>
          <a:p>
            <a: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alustat</a:t>
            </a:r>
          </a:p>
        </p:txBody>
      </p:sp>
      <p:sp>
        <p:nvSpPr>
          <p:cNvPr id="316" name="Line"/>
          <p:cNvSpPr/>
          <p:nvPr/>
        </p:nvSpPr>
        <p:spPr>
          <a:xfrm flipV="1">
            <a:off x="3200557" y="3267793"/>
            <a:ext cx="1" cy="196712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7" name="DMO"/>
          <p:cNvSpPr txBox="1"/>
          <p:nvPr/>
        </p:nvSpPr>
        <p:spPr>
          <a:xfrm>
            <a:off x="2608519" y="3044336"/>
            <a:ext cx="1080840" cy="31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fi-FI" sz="1400" dirty="0" smtClean="0"/>
              <a:t>NTO/</a:t>
            </a:r>
            <a:r>
              <a:rPr sz="1400" dirty="0" smtClean="0"/>
              <a:t>DMO</a:t>
            </a:r>
            <a:endParaRPr sz="1400" dirty="0"/>
          </a:p>
        </p:txBody>
      </p:sp>
      <p:sp>
        <p:nvSpPr>
          <p:cNvPr id="318" name="Line"/>
          <p:cNvSpPr/>
          <p:nvPr/>
        </p:nvSpPr>
        <p:spPr>
          <a:xfrm flipV="1">
            <a:off x="1781084" y="2502858"/>
            <a:ext cx="1" cy="269241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9" name="Media"/>
          <p:cNvSpPr txBox="1"/>
          <p:nvPr/>
        </p:nvSpPr>
        <p:spPr>
          <a:xfrm>
            <a:off x="1135641" y="2231388"/>
            <a:ext cx="1290887" cy="31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Media</a:t>
            </a:r>
          </a:p>
        </p:txBody>
      </p:sp>
      <p:sp>
        <p:nvSpPr>
          <p:cNvPr id="320" name="Line"/>
          <p:cNvSpPr/>
          <p:nvPr/>
        </p:nvSpPr>
        <p:spPr>
          <a:xfrm flipV="1">
            <a:off x="4319211" y="3267793"/>
            <a:ext cx="1" cy="196712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1" name="Tripadvisor"/>
          <p:cNvSpPr txBox="1"/>
          <p:nvPr/>
        </p:nvSpPr>
        <p:spPr>
          <a:xfrm>
            <a:off x="368457" y="2440558"/>
            <a:ext cx="1080840" cy="317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Tripadvisor</a:t>
            </a:r>
          </a:p>
        </p:txBody>
      </p:sp>
      <p:sp>
        <p:nvSpPr>
          <p:cNvPr id="322" name="Suomen matkailun digitaalinen ekosysteemi"/>
          <p:cNvSpPr txBox="1">
            <a:spLocks noGrp="1"/>
          </p:cNvSpPr>
          <p:nvPr>
            <p:ph type="title"/>
          </p:nvPr>
        </p:nvSpPr>
        <p:spPr>
          <a:xfrm>
            <a:off x="849064" y="203153"/>
            <a:ext cx="10493872" cy="722283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2500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Suomen matkailun digitaalinen ekosysteemi</a:t>
            </a:r>
          </a:p>
        </p:txBody>
      </p:sp>
      <p:sp>
        <p:nvSpPr>
          <p:cNvPr id="323" name="Line"/>
          <p:cNvSpPr/>
          <p:nvPr/>
        </p:nvSpPr>
        <p:spPr>
          <a:xfrm flipH="1">
            <a:off x="6902669" y="1907470"/>
            <a:ext cx="177801" cy="1"/>
          </a:xfrm>
          <a:prstGeom prst="line">
            <a:avLst/>
          </a:prstGeom>
          <a:ln w="25400">
            <a:solidFill>
              <a:srgbClr val="20244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4" name="Line"/>
          <p:cNvSpPr/>
          <p:nvPr/>
        </p:nvSpPr>
        <p:spPr>
          <a:xfrm>
            <a:off x="7080469" y="1895043"/>
            <a:ext cx="1" cy="1641907"/>
          </a:xfrm>
          <a:prstGeom prst="line">
            <a:avLst/>
          </a:prstGeom>
          <a:ln w="25400">
            <a:solidFill>
              <a:srgbClr val="20244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5" name="Line"/>
          <p:cNvSpPr/>
          <p:nvPr/>
        </p:nvSpPr>
        <p:spPr>
          <a:xfrm>
            <a:off x="7080468" y="3764842"/>
            <a:ext cx="1" cy="1641907"/>
          </a:xfrm>
          <a:prstGeom prst="line">
            <a:avLst/>
          </a:prstGeom>
          <a:ln w="25400">
            <a:solidFill>
              <a:srgbClr val="20244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6" name="Line"/>
          <p:cNvSpPr/>
          <p:nvPr/>
        </p:nvSpPr>
        <p:spPr>
          <a:xfrm flipH="1">
            <a:off x="6902669" y="3536950"/>
            <a:ext cx="177801" cy="0"/>
          </a:xfrm>
          <a:prstGeom prst="line">
            <a:avLst/>
          </a:prstGeom>
          <a:ln w="25400">
            <a:solidFill>
              <a:srgbClr val="20244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7" name="Line"/>
          <p:cNvSpPr/>
          <p:nvPr/>
        </p:nvSpPr>
        <p:spPr>
          <a:xfrm flipH="1">
            <a:off x="6902669" y="3771413"/>
            <a:ext cx="177801" cy="1"/>
          </a:xfrm>
          <a:prstGeom prst="line">
            <a:avLst/>
          </a:prstGeom>
          <a:ln w="25400">
            <a:solidFill>
              <a:srgbClr val="20244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8" name="Line"/>
          <p:cNvSpPr/>
          <p:nvPr/>
        </p:nvSpPr>
        <p:spPr>
          <a:xfrm flipH="1">
            <a:off x="6902669" y="5397013"/>
            <a:ext cx="177801" cy="1"/>
          </a:xfrm>
          <a:prstGeom prst="line">
            <a:avLst/>
          </a:prstGeom>
          <a:ln w="25400">
            <a:solidFill>
              <a:srgbClr val="20244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9" name="Line"/>
          <p:cNvSpPr/>
          <p:nvPr/>
        </p:nvSpPr>
        <p:spPr>
          <a:xfrm flipH="1">
            <a:off x="7067769" y="4585658"/>
            <a:ext cx="177801" cy="1"/>
          </a:xfrm>
          <a:prstGeom prst="line">
            <a:avLst/>
          </a:prstGeom>
          <a:ln w="25400">
            <a:solidFill>
              <a:srgbClr val="20244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0" name="Line"/>
          <p:cNvSpPr/>
          <p:nvPr/>
        </p:nvSpPr>
        <p:spPr>
          <a:xfrm flipH="1">
            <a:off x="7067769" y="2715996"/>
            <a:ext cx="177801" cy="1"/>
          </a:xfrm>
          <a:prstGeom prst="line">
            <a:avLst/>
          </a:prstGeom>
          <a:ln w="25400">
            <a:solidFill>
              <a:srgbClr val="20244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1" name="Jakaminen…"/>
          <p:cNvSpPr txBox="1"/>
          <p:nvPr/>
        </p:nvSpPr>
        <p:spPr>
          <a:xfrm>
            <a:off x="7424435" y="2045439"/>
            <a:ext cx="5268963" cy="181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>
              <a:lnSpc>
                <a:spcPct val="110000"/>
              </a:lnSpc>
              <a:defRPr sz="1500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fi-FI" dirty="0" smtClean="0"/>
              <a:t>Inspiraatio</a:t>
            </a:r>
          </a:p>
          <a:p>
            <a:pPr>
              <a:lnSpc>
                <a:spcPct val="110000"/>
              </a:lnSpc>
              <a:defRPr sz="1500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fi-FI" dirty="0" smtClean="0"/>
              <a:t>Etsiminen</a:t>
            </a:r>
          </a:p>
          <a:p>
            <a:pPr>
              <a:lnSpc>
                <a:spcPct val="110000"/>
              </a:lnSpc>
              <a:defRPr sz="1500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fi-FI" dirty="0" smtClean="0"/>
              <a:t>Vertailu</a:t>
            </a:r>
          </a:p>
          <a:p>
            <a:pPr>
              <a:lnSpc>
                <a:spcPct val="110000"/>
              </a:lnSpc>
              <a:defRPr sz="1500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fi-FI" dirty="0" smtClean="0"/>
              <a:t>Varaaminen</a:t>
            </a:r>
          </a:p>
          <a:p>
            <a:pPr>
              <a:lnSpc>
                <a:spcPct val="110000"/>
              </a:lnSpc>
              <a:defRPr sz="1500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fi-FI" dirty="0" smtClean="0"/>
              <a:t>Kokeminen</a:t>
            </a:r>
          </a:p>
          <a:p>
            <a:pPr>
              <a:lnSpc>
                <a:spcPct val="110000"/>
              </a:lnSpc>
              <a:defRPr sz="1500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dirty="0" err="1" smtClean="0"/>
              <a:t>Jakaminen</a:t>
            </a:r>
            <a:endParaRPr dirty="0"/>
          </a:p>
          <a:p>
            <a:pPr>
              <a:lnSpc>
                <a:spcPct val="110000"/>
              </a:lnSpc>
              <a:defRPr sz="1500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fi-FI" dirty="0" smtClean="0"/>
              <a:t> </a:t>
            </a:r>
            <a:endParaRPr dirty="0"/>
          </a:p>
        </p:txBody>
      </p:sp>
      <p:sp>
        <p:nvSpPr>
          <p:cNvPr id="332" name="Tuoteinventaari…"/>
          <p:cNvSpPr txBox="1"/>
          <p:nvPr/>
        </p:nvSpPr>
        <p:spPr>
          <a:xfrm>
            <a:off x="7424435" y="4333631"/>
            <a:ext cx="1665536" cy="1815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110000"/>
              </a:lnSpc>
              <a:defRPr sz="1500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Tuoteinventaari</a:t>
            </a:r>
          </a:p>
          <a:p>
            <a:pPr>
              <a:lnSpc>
                <a:spcPct val="110000"/>
              </a:lnSpc>
              <a:defRPr sz="1500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Destinaatio info</a:t>
            </a:r>
          </a:p>
        </p:txBody>
      </p:sp>
      <p:sp>
        <p:nvSpPr>
          <p:cNvPr id="45" name="Palveluntarjoajat"/>
          <p:cNvSpPr txBox="1"/>
          <p:nvPr/>
        </p:nvSpPr>
        <p:spPr>
          <a:xfrm>
            <a:off x="1987099" y="4538860"/>
            <a:ext cx="1665536" cy="317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/>
              <a:t>Palveluntarjoajat</a:t>
            </a:r>
            <a:endParaRPr dirty="0"/>
          </a:p>
        </p:txBody>
      </p:sp>
      <p:sp>
        <p:nvSpPr>
          <p:cNvPr id="46" name="DMO"/>
          <p:cNvSpPr txBox="1"/>
          <p:nvPr/>
        </p:nvSpPr>
        <p:spPr>
          <a:xfrm>
            <a:off x="3664776" y="4553112"/>
            <a:ext cx="1080840" cy="31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fi-FI" sz="1400" dirty="0" smtClean="0"/>
              <a:t>NTO/</a:t>
            </a:r>
            <a:r>
              <a:rPr sz="1400" dirty="0" smtClean="0"/>
              <a:t>DMO</a:t>
            </a:r>
            <a:endParaRPr sz="1400" dirty="0"/>
          </a:p>
        </p:txBody>
      </p:sp>
      <p:sp>
        <p:nvSpPr>
          <p:cNvPr id="47" name="Päivämäärän paikkamerkki 3"/>
          <p:cNvSpPr txBox="1"/>
          <p:nvPr/>
        </p:nvSpPr>
        <p:spPr>
          <a:xfrm>
            <a:off x="9067800" y="6127432"/>
            <a:ext cx="27432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01</a:t>
            </a:r>
            <a:r>
              <a:rPr dirty="0" smtClean="0"/>
              <a:t>/</a:t>
            </a:r>
            <a:r>
              <a:rPr lang="fi-FI" dirty="0" smtClean="0"/>
              <a:t>10</a:t>
            </a:r>
            <a:r>
              <a:rPr dirty="0" smtClean="0"/>
              <a:t>/2018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r="19982"/>
          <a:stretch>
            <a:fillRect/>
          </a:stretch>
        </p:blipFill>
        <p:spPr>
          <a:xfrm>
            <a:off x="361553" y="5925016"/>
            <a:ext cx="1842344" cy="580101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Line"/>
          <p:cNvSpPr/>
          <p:nvPr/>
        </p:nvSpPr>
        <p:spPr>
          <a:xfrm>
            <a:off x="1916190" y="4750913"/>
            <a:ext cx="8359620" cy="1"/>
          </a:xfrm>
          <a:prstGeom prst="line">
            <a:avLst/>
          </a:prstGeom>
          <a:ln w="889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4" name="Oval"/>
          <p:cNvSpPr/>
          <p:nvPr/>
        </p:nvSpPr>
        <p:spPr>
          <a:xfrm>
            <a:off x="1482944" y="4262277"/>
            <a:ext cx="991940" cy="977273"/>
          </a:xfrm>
          <a:prstGeom prst="ellipse">
            <a:avLst/>
          </a:prstGeom>
          <a:solidFill>
            <a:srgbClr val="72C7FA"/>
          </a:solidFill>
          <a:ln w="88900">
            <a:solidFill>
              <a:srgbClr val="FFFFFF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45" name="Digitaalisen asiakaskokemuksen koordinointi ja ketterät pilotit"/>
          <p:cNvSpPr txBox="1"/>
          <p:nvPr/>
        </p:nvSpPr>
        <p:spPr>
          <a:xfrm>
            <a:off x="685971" y="2568209"/>
            <a:ext cx="2743201" cy="1066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1700" spc="-34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/>
              <a:t>Digitaalisen asiakaskokemuksen koordinointi ja </a:t>
            </a:r>
            <a:r>
              <a:rPr dirty="0" err="1"/>
              <a:t>ketterät</a:t>
            </a:r>
            <a:r>
              <a:rPr dirty="0"/>
              <a:t> </a:t>
            </a:r>
            <a:r>
              <a:rPr dirty="0" err="1" smtClean="0"/>
              <a:t>pilotit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Varausjärjestelmien ja rajapintojen kartoitus </a:t>
            </a:r>
            <a:endParaRPr dirty="0"/>
          </a:p>
        </p:txBody>
      </p:sp>
      <p:sp>
        <p:nvSpPr>
          <p:cNvPr id="349" name="Tiekartta"/>
          <p:cNvSpPr txBox="1">
            <a:spLocks noGrp="1"/>
          </p:cNvSpPr>
          <p:nvPr>
            <p:ph type="title"/>
          </p:nvPr>
        </p:nvSpPr>
        <p:spPr>
          <a:xfrm>
            <a:off x="849064" y="913573"/>
            <a:ext cx="10493872" cy="119784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800">
                <a:solidFill>
                  <a:srgbClr val="202446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Tiekartta</a:t>
            </a:r>
          </a:p>
        </p:txBody>
      </p:sp>
      <p:sp>
        <p:nvSpPr>
          <p:cNvPr id="350" name="Oval"/>
          <p:cNvSpPr/>
          <p:nvPr/>
        </p:nvSpPr>
        <p:spPr>
          <a:xfrm>
            <a:off x="9638675" y="4262277"/>
            <a:ext cx="991941" cy="977273"/>
          </a:xfrm>
          <a:prstGeom prst="ellipse">
            <a:avLst/>
          </a:prstGeom>
          <a:solidFill>
            <a:srgbClr val="72C7FA"/>
          </a:solidFill>
          <a:ln w="88900">
            <a:solidFill>
              <a:srgbClr val="FFFFFF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51" name="Oval"/>
          <p:cNvSpPr/>
          <p:nvPr/>
        </p:nvSpPr>
        <p:spPr>
          <a:xfrm>
            <a:off x="5823400" y="4262277"/>
            <a:ext cx="991941" cy="977273"/>
          </a:xfrm>
          <a:prstGeom prst="ellipse">
            <a:avLst/>
          </a:prstGeom>
          <a:solidFill>
            <a:srgbClr val="72C7FA"/>
          </a:solidFill>
          <a:ln w="88900">
            <a:solidFill>
              <a:srgbClr val="FFFFFF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52" name="2018"/>
          <p:cNvSpPr txBox="1"/>
          <p:nvPr/>
        </p:nvSpPr>
        <p:spPr>
          <a:xfrm>
            <a:off x="1438494" y="4617493"/>
            <a:ext cx="1080840" cy="31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2018</a:t>
            </a:r>
          </a:p>
        </p:txBody>
      </p:sp>
      <p:sp>
        <p:nvSpPr>
          <p:cNvPr id="353" name="2019"/>
          <p:cNvSpPr txBox="1"/>
          <p:nvPr/>
        </p:nvSpPr>
        <p:spPr>
          <a:xfrm>
            <a:off x="5778950" y="4617493"/>
            <a:ext cx="1080841" cy="31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2019</a:t>
            </a:r>
          </a:p>
        </p:txBody>
      </p:sp>
      <p:sp>
        <p:nvSpPr>
          <p:cNvPr id="354" name="2020"/>
          <p:cNvSpPr txBox="1"/>
          <p:nvPr/>
        </p:nvSpPr>
        <p:spPr>
          <a:xfrm>
            <a:off x="9597169" y="4617493"/>
            <a:ext cx="1080840" cy="31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80000"/>
              </a:lnSpc>
              <a:defRPr sz="1500" spc="-29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2020</a:t>
            </a:r>
          </a:p>
        </p:txBody>
      </p:sp>
      <p:sp>
        <p:nvSpPr>
          <p:cNvPr id="355" name="Dataohjattu markkinointi ja myynti…"/>
          <p:cNvSpPr txBox="1"/>
          <p:nvPr/>
        </p:nvSpPr>
        <p:spPr>
          <a:xfrm>
            <a:off x="4443565" y="2749672"/>
            <a:ext cx="3751611" cy="123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1700" spc="-34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Dataohjattu markkinointi ja myynti</a:t>
            </a:r>
          </a:p>
          <a:p>
            <a:pPr algn="ctr">
              <a:defRPr sz="1700" spc="-34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endParaRPr/>
          </a:p>
          <a:p>
            <a:pPr algn="ctr">
              <a:defRPr sz="1700" spc="-34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Digitaaliset myyntialustat käyttöön</a:t>
            </a:r>
          </a:p>
          <a:p>
            <a:pPr algn="ctr">
              <a:defRPr sz="1700" spc="-34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endParaRPr/>
          </a:p>
        </p:txBody>
      </p:sp>
      <p:sp>
        <p:nvSpPr>
          <p:cNvPr id="356" name="Digitaalisesta asiakskokemuksesta erilaistava strategia ja kilpailutekijä"/>
          <p:cNvSpPr txBox="1"/>
          <p:nvPr/>
        </p:nvSpPr>
        <p:spPr>
          <a:xfrm>
            <a:off x="8687548" y="2801613"/>
            <a:ext cx="2897139" cy="1289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1700" spc="-34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/>
              <a:t>Digitaalisesta</a:t>
            </a:r>
            <a:r>
              <a:rPr dirty="0"/>
              <a:t> </a:t>
            </a:r>
            <a:r>
              <a:rPr dirty="0" err="1"/>
              <a:t>asiak</a:t>
            </a:r>
            <a:r>
              <a:rPr lang="fi-FI" dirty="0"/>
              <a:t>a</a:t>
            </a:r>
            <a:r>
              <a:rPr dirty="0" err="1"/>
              <a:t>skokemuksesta</a:t>
            </a:r>
            <a:r>
              <a:rPr dirty="0"/>
              <a:t> </a:t>
            </a:r>
            <a:r>
              <a:rPr dirty="0" err="1"/>
              <a:t>erilaistava</a:t>
            </a:r>
            <a:r>
              <a:rPr dirty="0"/>
              <a:t> </a:t>
            </a:r>
            <a:r>
              <a:rPr dirty="0" err="1"/>
              <a:t>strategia</a:t>
            </a:r>
            <a:r>
              <a:rPr dirty="0"/>
              <a:t> ja </a:t>
            </a:r>
            <a:r>
              <a:rPr dirty="0" err="1"/>
              <a:t>kilpailutekijä</a:t>
            </a:r>
            <a:endParaRPr dirty="0"/>
          </a:p>
        </p:txBody>
      </p:sp>
      <p:sp>
        <p:nvSpPr>
          <p:cNvPr id="15" name="Päivämäärän paikkamerkki 3"/>
          <p:cNvSpPr txBox="1"/>
          <p:nvPr/>
        </p:nvSpPr>
        <p:spPr>
          <a:xfrm>
            <a:off x="9067800" y="6127432"/>
            <a:ext cx="27432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01</a:t>
            </a:r>
            <a:r>
              <a:rPr dirty="0" smtClean="0"/>
              <a:t>/</a:t>
            </a:r>
            <a:r>
              <a:rPr lang="fi-FI" dirty="0" smtClean="0"/>
              <a:t>10</a:t>
            </a:r>
            <a:r>
              <a:rPr dirty="0" smtClean="0"/>
              <a:t>/2018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79948" y="5226193"/>
            <a:ext cx="517404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Matkailun saavutettavuus ja matkaketjut –kehityssuunnitelma (Liikennevirasto)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6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Kuva 3" descr="Kuva 3"/>
          <p:cNvPicPr>
            <a:picLocks noChangeAspect="1"/>
          </p:cNvPicPr>
          <p:nvPr/>
        </p:nvPicPr>
        <p:blipFill>
          <a:blip r:embed="rId2">
            <a:alphaModFix amt="22147"/>
            <a:extLst/>
          </a:blip>
          <a:stretch>
            <a:fillRect/>
          </a:stretch>
        </p:blipFill>
        <p:spPr>
          <a:xfrm>
            <a:off x="12149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Dian numeron paikkamerkki 4"/>
          <p:cNvSpPr txBox="1">
            <a:spLocks noGrp="1"/>
          </p:cNvSpPr>
          <p:nvPr>
            <p:ph type="sldNum" sz="quarter" idx="4294967295"/>
          </p:nvPr>
        </p:nvSpPr>
        <p:spPr>
          <a:xfrm>
            <a:off x="13483123" y="6540817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21" name="Content Placeholder 2"/>
          <p:cNvSpPr txBox="1"/>
          <p:nvPr/>
        </p:nvSpPr>
        <p:spPr>
          <a:xfrm>
            <a:off x="860350" y="2644821"/>
            <a:ext cx="7091847" cy="3160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defRPr sz="17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dirty="0"/>
              <a:t> </a:t>
            </a:r>
          </a:p>
        </p:txBody>
      </p:sp>
      <p:sp>
        <p:nvSpPr>
          <p:cNvPr id="8" name="Päivämäärän paikkamerkki 3"/>
          <p:cNvSpPr txBox="1"/>
          <p:nvPr/>
        </p:nvSpPr>
        <p:spPr>
          <a:xfrm>
            <a:off x="9067800" y="6127432"/>
            <a:ext cx="27432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01</a:t>
            </a:r>
            <a:r>
              <a:rPr dirty="0" smtClean="0"/>
              <a:t>/</a:t>
            </a:r>
            <a:r>
              <a:rPr lang="fi-FI" dirty="0" smtClean="0"/>
              <a:t>10</a:t>
            </a:r>
            <a:r>
              <a:rPr dirty="0" smtClean="0"/>
              <a:t>/2018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978337" y="612241"/>
            <a:ext cx="9886308" cy="60631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i-FI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Ensimmäisissä piloteissa käsitellään: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i-FI" sz="36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i-FI" sz="2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Alueellinen</a:t>
            </a:r>
            <a:r>
              <a:rPr kumimoji="0" lang="fi-FI" sz="28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 d</a:t>
            </a:r>
            <a:r>
              <a:rPr kumimoji="0" lang="fi-FI" sz="2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ata arkkitehtuuri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i-FI" sz="2800" dirty="0" smtClean="0">
                <a:solidFill>
                  <a:schemeClr val="bg1"/>
                </a:solidFill>
              </a:rPr>
              <a:t>VR/AR sisältöjen koordinoitu suunnittelu ja hyödyntäminen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i-FI" sz="2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Matkailijan ostopolun tunteminen</a:t>
            </a:r>
            <a:r>
              <a:rPr kumimoji="0" lang="fi-FI" sz="28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 ja kehittäminen, haaveilusta matkalle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i-FI" sz="2800" dirty="0" smtClean="0">
                <a:solidFill>
                  <a:schemeClr val="bg1"/>
                </a:solidFill>
              </a:rPr>
              <a:t>Datayhteistyön kehittäminen (yhteisiä </a:t>
            </a:r>
            <a:r>
              <a:rPr lang="fi-FI" sz="2800" dirty="0" err="1" smtClean="0">
                <a:solidFill>
                  <a:schemeClr val="bg1"/>
                </a:solidFill>
              </a:rPr>
              <a:t>dashbordeja</a:t>
            </a:r>
            <a:r>
              <a:rPr lang="fi-FI" sz="2800" dirty="0" smtClean="0">
                <a:solidFill>
                  <a:schemeClr val="bg1"/>
                </a:solidFill>
              </a:rPr>
              <a:t> ja analytiikkatyökaluja)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i-FI" sz="28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sz="2800" dirty="0" smtClean="0">
                <a:solidFill>
                  <a:schemeClr val="bg1"/>
                </a:solidFill>
              </a:rPr>
              <a:t>EASTERN LAKELAND, ROVANIEMI, TURKU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i-FI" sz="28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HELSINKI &amp; HOUSE OF LAPLAND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i-FI" sz="28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i-FI" dirty="0">
              <a:solidFill>
                <a:schemeClr val="bg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0440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6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Kuva 3" descr="Kuva 3"/>
          <p:cNvPicPr>
            <a:picLocks noChangeAspect="1"/>
          </p:cNvPicPr>
          <p:nvPr/>
        </p:nvPicPr>
        <p:blipFill>
          <a:blip r:embed="rId2">
            <a:alphaModFix amt="22147"/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Dian numeron paikkamerkki 4"/>
          <p:cNvSpPr txBox="1">
            <a:spLocks noGrp="1"/>
          </p:cNvSpPr>
          <p:nvPr>
            <p:ph type="sldNum" sz="quarter" idx="4294967295"/>
          </p:nvPr>
        </p:nvSpPr>
        <p:spPr>
          <a:xfrm>
            <a:off x="13483123" y="6540817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r="19982"/>
          <a:stretch>
            <a:fillRect/>
          </a:stretch>
        </p:blipFill>
        <p:spPr>
          <a:xfrm>
            <a:off x="361553" y="5925016"/>
            <a:ext cx="1842344" cy="580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Otsikko 1"/>
          <p:cNvSpPr txBox="1">
            <a:spLocks noGrp="1"/>
          </p:cNvSpPr>
          <p:nvPr>
            <p:ph type="ctrTitle"/>
          </p:nvPr>
        </p:nvSpPr>
        <p:spPr>
          <a:xfrm>
            <a:off x="820406" y="2204968"/>
            <a:ext cx="3655219" cy="118745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8100">
                <a:solidFill>
                  <a:srgbClr val="72C7FA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Missio</a:t>
            </a:r>
          </a:p>
        </p:txBody>
      </p:sp>
      <p:sp>
        <p:nvSpPr>
          <p:cNvPr id="123" name="Otsikko 1"/>
          <p:cNvSpPr txBox="1"/>
          <p:nvPr/>
        </p:nvSpPr>
        <p:spPr>
          <a:xfrm>
            <a:off x="858506" y="3736975"/>
            <a:ext cx="3655219" cy="1187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80000"/>
              </a:lnSpc>
              <a:defRPr sz="8100">
                <a:solidFill>
                  <a:srgbClr val="72C7FA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Visio</a:t>
            </a:r>
          </a:p>
        </p:txBody>
      </p:sp>
      <p:sp>
        <p:nvSpPr>
          <p:cNvPr id="124" name="Line"/>
          <p:cNvSpPr/>
          <p:nvPr/>
        </p:nvSpPr>
        <p:spPr>
          <a:xfrm>
            <a:off x="862613" y="3452082"/>
            <a:ext cx="10323076" cy="1"/>
          </a:xfrm>
          <a:prstGeom prst="line">
            <a:avLst/>
          </a:prstGeom>
          <a:ln w="38100">
            <a:solidFill>
              <a:srgbClr val="72C7FA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" name="Content Placeholder 2"/>
          <p:cNvSpPr txBox="1"/>
          <p:nvPr/>
        </p:nvSpPr>
        <p:spPr>
          <a:xfrm>
            <a:off x="4405346" y="2379396"/>
            <a:ext cx="6682185" cy="838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Digitaalisuus valtakunnallisesti hallussa ja tukemassa Suomen matkailun kasvua yli syklien, kestävästi</a:t>
            </a:r>
          </a:p>
        </p:txBody>
      </p:sp>
      <p:sp>
        <p:nvSpPr>
          <p:cNvPr id="126" name="Content Placeholder 2"/>
          <p:cNvSpPr txBox="1"/>
          <p:nvPr/>
        </p:nvSpPr>
        <p:spPr>
          <a:xfrm>
            <a:off x="4405346" y="4043096"/>
            <a:ext cx="6966248" cy="838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/>
              <a:t>Suomesta</a:t>
            </a:r>
            <a:r>
              <a:rPr dirty="0"/>
              <a:t> </a:t>
            </a:r>
            <a:r>
              <a:rPr dirty="0" err="1"/>
              <a:t>älykäs</a:t>
            </a:r>
            <a:r>
              <a:rPr dirty="0"/>
              <a:t> </a:t>
            </a:r>
            <a:r>
              <a:rPr dirty="0" err="1"/>
              <a:t>matkakohde</a:t>
            </a:r>
            <a:r>
              <a:rPr dirty="0"/>
              <a:t> </a:t>
            </a:r>
            <a:r>
              <a:rPr dirty="0" err="1"/>
              <a:t>joka</a:t>
            </a:r>
            <a:r>
              <a:rPr dirty="0"/>
              <a:t> </a:t>
            </a:r>
            <a:r>
              <a:rPr dirty="0" err="1"/>
              <a:t>tarjoaa</a:t>
            </a:r>
            <a:r>
              <a:rPr dirty="0"/>
              <a:t> </a:t>
            </a:r>
            <a:r>
              <a:rPr dirty="0" err="1"/>
              <a:t>edelläkävijänä</a:t>
            </a:r>
            <a:r>
              <a:rPr dirty="0"/>
              <a:t> </a:t>
            </a:r>
            <a:r>
              <a:rPr dirty="0" err="1"/>
              <a:t>matkailijalle</a:t>
            </a:r>
            <a:r>
              <a:rPr dirty="0"/>
              <a:t> </a:t>
            </a:r>
            <a:r>
              <a:rPr dirty="0" err="1"/>
              <a:t>sujuvimman</a:t>
            </a:r>
            <a:r>
              <a:rPr dirty="0"/>
              <a:t> </a:t>
            </a:r>
            <a:r>
              <a:rPr dirty="0" err="1"/>
              <a:t>polun</a:t>
            </a:r>
            <a:r>
              <a:rPr dirty="0"/>
              <a:t> </a:t>
            </a:r>
            <a:r>
              <a:rPr dirty="0" err="1"/>
              <a:t>haaveilusta</a:t>
            </a:r>
            <a:r>
              <a:rPr dirty="0"/>
              <a:t> </a:t>
            </a:r>
            <a:r>
              <a:rPr dirty="0" err="1"/>
              <a:t>matkalle</a:t>
            </a:r>
            <a:r>
              <a:rPr dirty="0"/>
              <a:t>. </a:t>
            </a:r>
          </a:p>
        </p:txBody>
      </p:sp>
      <p:sp>
        <p:nvSpPr>
          <p:cNvPr id="11" name="Päivämäärän paikkamerkki 3"/>
          <p:cNvSpPr txBox="1"/>
          <p:nvPr/>
        </p:nvSpPr>
        <p:spPr>
          <a:xfrm>
            <a:off x="9067800" y="6127432"/>
            <a:ext cx="27432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01</a:t>
            </a:r>
            <a:r>
              <a:rPr dirty="0" smtClean="0"/>
              <a:t>/</a:t>
            </a:r>
            <a:r>
              <a:rPr lang="fi-FI" dirty="0" smtClean="0"/>
              <a:t>10</a:t>
            </a:r>
            <a:r>
              <a:rPr dirty="0" smtClean="0"/>
              <a:t>/2018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1717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33031</TotalTime>
  <Words>647</Words>
  <Application>Microsoft Office PowerPoint</Application>
  <PresentationFormat>Widescreen</PresentationFormat>
  <Paragraphs>186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Avenir Black</vt:lpstr>
      <vt:lpstr>Avenir Book</vt:lpstr>
      <vt:lpstr>Avenir Book Oblique</vt:lpstr>
      <vt:lpstr>Avenir Medium</vt:lpstr>
      <vt:lpstr>Arial</vt:lpstr>
      <vt:lpstr>Calibri</vt:lpstr>
      <vt:lpstr>Calibri Light</vt:lpstr>
      <vt:lpstr>Finlandica</vt:lpstr>
      <vt:lpstr>Helvetica</vt:lpstr>
      <vt:lpstr>Office Theme</vt:lpstr>
      <vt:lpstr>Matkailun valtakunnallinen digitiekartta </vt:lpstr>
      <vt:lpstr>PowerPoint Presentation</vt:lpstr>
      <vt:lpstr>Toimintaympäristön muutos</vt:lpstr>
      <vt:lpstr>Missio</vt:lpstr>
      <vt:lpstr>Ratkaisut</vt:lpstr>
      <vt:lpstr>Suomen matkailun digitaalinen ekosysteemi</vt:lpstr>
      <vt:lpstr>Tiekartta</vt:lpstr>
      <vt:lpstr>PowerPoint Presentation</vt:lpstr>
      <vt:lpstr>Missio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 matkailun  digitiekartta</dc:title>
  <dc:creator>Kosonen Kaisa</dc:creator>
  <cp:lastModifiedBy>Kaisa Kosonen</cp:lastModifiedBy>
  <cp:revision>64</cp:revision>
  <dcterms:modified xsi:type="dcterms:W3CDTF">2018-10-09T18:21:20Z</dcterms:modified>
</cp:coreProperties>
</file>