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Palaute DigiTrail -mobiilisovelluksesta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Marraskuu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DigiTrail mobiilisovellusta oli helppo käyttää</c:v>
                </c:pt>
                <c:pt idx="1">
                  <c:v>DigiTrail mobiilisovellus toimi hyvin</c:v>
                </c:pt>
                <c:pt idx="2">
                  <c:v>Liikuin metsässä DigiTrail mobiilisovelluksen opastamana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4.7</c:v>
                </c:pt>
                <c:pt idx="1">
                  <c:v>3.5</c:v>
                </c:pt>
                <c:pt idx="2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9-4F9D-97D3-D67C3C6CD0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Joulukuu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DigiTrail mobiilisovellusta oli helppo käyttää</c:v>
                </c:pt>
                <c:pt idx="1">
                  <c:v>DigiTrail mobiilisovellus toimi hyvin</c:v>
                </c:pt>
                <c:pt idx="2">
                  <c:v>Liikuin metsässä DigiTrail mobiilisovelluksen opastamana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4.0999999999999996</c:v>
                </c:pt>
                <c:pt idx="1">
                  <c:v>3.7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F9-4F9D-97D3-D67C3C6CD0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93442616"/>
        <c:axId val="393447536"/>
      </c:barChart>
      <c:catAx>
        <c:axId val="393442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3447536"/>
        <c:crosses val="autoZero"/>
        <c:auto val="1"/>
        <c:lblAlgn val="ctr"/>
        <c:lblOffset val="100"/>
        <c:noMultiLvlLbl val="0"/>
      </c:catAx>
      <c:valAx>
        <c:axId val="393447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3442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560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7800" y="3610505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380-D25D-45EC-974F-63E238763546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3CA3-3E16-4A9A-9C88-B55142FC1D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428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380-D25D-45EC-974F-63E238763546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3CA3-3E16-4A9A-9C88-B55142FC1D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552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638000" cy="5248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24827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380-D25D-45EC-974F-63E238763546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3CA3-3E16-4A9A-9C88-B55142FC1D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096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380-D25D-45EC-974F-63E238763546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3CA3-3E16-4A9A-9C88-B55142FC1D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974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560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560000" cy="102393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380-D25D-45EC-974F-63E238763546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3CA3-3E16-4A9A-9C88-B55142FC1D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778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672000" cy="378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6650" y="1825625"/>
            <a:ext cx="3672000" cy="378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380-D25D-45EC-974F-63E238763546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3CA3-3E16-4A9A-9C88-B55142FC1D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77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56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67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672000" cy="3103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7842" y="1681163"/>
            <a:ext cx="367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7842" y="2505075"/>
            <a:ext cx="3672000" cy="3103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380-D25D-45EC-974F-63E238763546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3CA3-3E16-4A9A-9C88-B55142FC1D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898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380-D25D-45EC-974F-63E238763546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3CA3-3E16-4A9A-9C88-B55142FC1D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053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380-D25D-45EC-974F-63E238763546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3CA3-3E16-4A9A-9C88-B55142FC1D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705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284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380-D25D-45EC-974F-63E238763546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3CA3-3E16-4A9A-9C88-B55142FC1D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16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284000" cy="451024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380-D25D-45EC-974F-63E238763546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3CA3-3E16-4A9A-9C88-B55142FC1D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212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56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560000" cy="37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C380-D25D-45EC-974F-63E238763546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43CA3-3E16-4A9A-9C88-B55142FC1DE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311769" y="0"/>
            <a:ext cx="580711" cy="5301207"/>
          </a:xfrm>
          <a:prstGeom prst="rect">
            <a:avLst/>
          </a:prstGeom>
          <a:solidFill>
            <a:srgbClr val="145E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46040" y="4165282"/>
            <a:ext cx="1512168" cy="32763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211" y="6016609"/>
            <a:ext cx="1702016" cy="61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2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JPG"/><Relationship Id="rId7" Type="http://schemas.openxmlformats.org/officeDocument/2006/relationships/image" Target="../media/image34.jpeg"/><Relationship Id="rId2" Type="http://schemas.openxmlformats.org/officeDocument/2006/relationships/hyperlink" Target="https://luontoliikuntakeskus.fi/retkipaiv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9207" y="671804"/>
            <a:ext cx="7941849" cy="2838159"/>
          </a:xfrm>
        </p:spPr>
        <p:txBody>
          <a:bodyPr>
            <a:normAutofit fontScale="90000"/>
          </a:bodyPr>
          <a:lstStyle/>
          <a:p>
            <a:r>
              <a:rPr lang="fi-FI" sz="3200" b="1" dirty="0"/>
              <a:t>”PARAS PÄIVÄ IKINÄ” </a:t>
            </a:r>
            <a:br>
              <a:rPr lang="fi-FI" sz="3200" b="1" dirty="0"/>
            </a:br>
            <a:r>
              <a:rPr lang="fi-FI" sz="3200" b="1" dirty="0"/>
              <a:t>– OPPILAAT KEHITTÄMÄSSÄ LUONTOLIIKUNTAPÄIVÄÄ</a:t>
            </a:r>
            <a:br>
              <a:rPr lang="fi-FI" sz="3100" b="1" dirty="0"/>
            </a:br>
            <a:br>
              <a:rPr lang="fi-FI" sz="3100" b="1" dirty="0"/>
            </a:br>
            <a:r>
              <a:rPr lang="fi-FI" sz="1800" b="1" dirty="0"/>
              <a:t>Digitaalisen reittiopastuksen ja sisältöjen käyttäjälähtöinen suunnittelu ja testaaminen 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89446" y="3268111"/>
            <a:ext cx="4010948" cy="2169454"/>
          </a:xfrm>
        </p:spPr>
        <p:txBody>
          <a:bodyPr>
            <a:normAutofit/>
          </a:bodyPr>
          <a:lstStyle/>
          <a:p>
            <a:r>
              <a:rPr lang="fi-FI" sz="2000" dirty="0"/>
              <a:t>Jaana-Maija Koivisto</a:t>
            </a:r>
          </a:p>
          <a:p>
            <a:r>
              <a:rPr lang="fi-FI" sz="2000" dirty="0"/>
              <a:t>Tutkijayliopettaja, HAMK Smart</a:t>
            </a:r>
          </a:p>
          <a:p>
            <a:r>
              <a:rPr lang="fi-FI" sz="2000" dirty="0"/>
              <a:t>Minna Niskanen</a:t>
            </a:r>
          </a:p>
          <a:p>
            <a:r>
              <a:rPr lang="fi-FI" sz="2000" dirty="0"/>
              <a:t>Biologian ja maantiedon lehtori, Lasten Liikunnan Tuki ry/ Luonnollinen Liike- hanke</a:t>
            </a:r>
          </a:p>
          <a:p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Kuva 4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79C96F42-9AF5-4F79-9AFF-D40FBB617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20" y="5966327"/>
            <a:ext cx="903992" cy="38269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414AE3A-5CFE-4C86-9BF9-D0CD05619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31" y="5872588"/>
            <a:ext cx="1095496" cy="56282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3AD0990-1DEF-4BC1-84B3-DCE3BA9FCA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360" y="5826461"/>
            <a:ext cx="860253" cy="60895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EAF11A1-C6A3-4E17-B9D7-D7A5445D8E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2" y="5969544"/>
            <a:ext cx="638007" cy="659634"/>
          </a:xfrm>
          <a:prstGeom prst="rect">
            <a:avLst/>
          </a:prstGeom>
        </p:spPr>
      </p:pic>
      <p:pic>
        <p:nvPicPr>
          <p:cNvPr id="13" name="Kuva 12" descr="Kuva, joka sisältää kohteen puu, henkilö, ulko, maa&#10;&#10;Kuvaus luotu automaattisesti">
            <a:extLst>
              <a:ext uri="{FF2B5EF4-FFF2-40B4-BE49-F238E27FC236}">
                <a16:creationId xmlns:a16="http://schemas.microsoft.com/office/drawing/2014/main" id="{69918D3C-2028-43CF-BEA0-F22206136A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3" y="3268111"/>
            <a:ext cx="3076785" cy="205119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2409F69-1C1B-406B-92ED-3CA3EC085F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59" y="5978916"/>
            <a:ext cx="2235117" cy="35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06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Johtopäätökset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4278"/>
            <a:ext cx="6621236" cy="2463281"/>
          </a:xfrm>
        </p:spPr>
        <p:txBody>
          <a:bodyPr>
            <a:normAutofit lnSpcReduction="10000"/>
          </a:bodyPr>
          <a:lstStyle/>
          <a:p>
            <a:r>
              <a:rPr lang="fi-FI" sz="2100" dirty="0"/>
              <a:t>Oppilaiden kokemukset olivat erittäin positiivisia.</a:t>
            </a:r>
          </a:p>
          <a:p>
            <a:r>
              <a:rPr lang="fi-FI" sz="2100" dirty="0" err="1"/>
              <a:t>DigiTrail</a:t>
            </a:r>
            <a:r>
              <a:rPr lang="fi-FI" sz="2100" dirty="0"/>
              <a:t> -mobiilisovellukseen on helppo luoda uusia reittejä ja digitaalisia sisältöjä, </a:t>
            </a:r>
            <a:r>
              <a:rPr lang="fi-FI" sz="2100"/>
              <a:t>joka mahdollistaa </a:t>
            </a:r>
            <a:r>
              <a:rPr lang="fi-FI" sz="2100" dirty="0"/>
              <a:t>sen hyödyntämisen laaja-alaisesti suomalaisissa metsissä. </a:t>
            </a:r>
          </a:p>
          <a:p>
            <a:r>
              <a:rPr lang="fi-FI" sz="2100" dirty="0" err="1"/>
              <a:t>DigiTrail</a:t>
            </a:r>
            <a:r>
              <a:rPr lang="fi-FI" sz="2100" dirty="0"/>
              <a:t> –mobiilisovellusta voidaan hyödyntää osana peruskoulun opetusta, esim. Lasten Liikunnan Tuki hyödyntää sovellusta retkipäivässään: </a:t>
            </a:r>
            <a:r>
              <a:rPr lang="fi-FI" sz="1900" dirty="0">
                <a:hlinkClick r:id="rId2"/>
              </a:rPr>
              <a:t>https://luontoliikuntakeskus.fi/retkipaivat/</a:t>
            </a:r>
            <a:r>
              <a:rPr lang="fi-FI" sz="1900" dirty="0"/>
              <a:t> .</a:t>
            </a:r>
          </a:p>
          <a:p>
            <a:endParaRPr lang="fi-FI" dirty="0"/>
          </a:p>
        </p:txBody>
      </p:sp>
      <p:pic>
        <p:nvPicPr>
          <p:cNvPr id="4" name="Kuva 3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3ACF901C-805D-4F11-9F8E-380F26452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80" y="6054353"/>
            <a:ext cx="838677" cy="35504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2A6D34F-DB6F-4755-9FC2-3CB2D49C1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71" y="5923125"/>
            <a:ext cx="1205174" cy="61917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2DECFA2-84C8-429F-89AD-71B78F95C3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45" y="5883923"/>
            <a:ext cx="860253" cy="60895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2C3EED3-B73C-4520-8CFF-149FDCDADC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2" y="6049400"/>
            <a:ext cx="572547" cy="591955"/>
          </a:xfrm>
          <a:prstGeom prst="rect">
            <a:avLst/>
          </a:prstGeom>
        </p:spPr>
      </p:pic>
      <p:pic>
        <p:nvPicPr>
          <p:cNvPr id="8" name="Kuva 7" descr="Kuva, joka sisältää kohteen puu, ulko, maa, rakennus&#10;&#10;Kuvaus luotu automaattisesti">
            <a:extLst>
              <a:ext uri="{FF2B5EF4-FFF2-40B4-BE49-F238E27FC236}">
                <a16:creationId xmlns:a16="http://schemas.microsoft.com/office/drawing/2014/main" id="{28434CB5-DDF5-4804-AC31-45B7B5F7F0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72" y="3832940"/>
            <a:ext cx="2737248" cy="1824831"/>
          </a:xfrm>
          <a:prstGeom prst="rect">
            <a:avLst/>
          </a:prstGeom>
        </p:spPr>
      </p:pic>
      <p:pic>
        <p:nvPicPr>
          <p:cNvPr id="12" name="Kuva 11" descr="Kuva, joka sisältää kohteen henkilö, ulko, istuminen, rakennus&#10;&#10;Kuvaus luotu automaattisesti">
            <a:extLst>
              <a:ext uri="{FF2B5EF4-FFF2-40B4-BE49-F238E27FC236}">
                <a16:creationId xmlns:a16="http://schemas.microsoft.com/office/drawing/2014/main" id="{5CAFB88D-38A0-49E1-B996-31A52B0C45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2" y="3832940"/>
            <a:ext cx="2737249" cy="182483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80CE81A-3384-48CD-BEDC-F8A032DA39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94" y="6049400"/>
            <a:ext cx="2287216" cy="3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6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560000" cy="3780000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Luonnossa liikkumisella ja luontoreiteillä on positiivisia vaikutuksia ihmisten psykologiselle ja fyysiselle hyvinvoinnille (</a:t>
            </a:r>
            <a:r>
              <a:rPr lang="fi-FI" dirty="0" err="1"/>
              <a:t>Calogiuri</a:t>
            </a:r>
            <a:r>
              <a:rPr lang="fi-FI" dirty="0"/>
              <a:t>, 2016; Korpela </a:t>
            </a:r>
            <a:r>
              <a:rPr lang="fi-FI" dirty="0" err="1"/>
              <a:t>ym</a:t>
            </a:r>
            <a:r>
              <a:rPr lang="fi-FI" dirty="0"/>
              <a:t>, 2014; </a:t>
            </a:r>
            <a:r>
              <a:rPr lang="fi-FI" dirty="0" err="1"/>
              <a:t>Loureiro</a:t>
            </a:r>
            <a:r>
              <a:rPr lang="fi-FI" dirty="0"/>
              <a:t> &amp; </a:t>
            </a:r>
            <a:r>
              <a:rPr lang="fi-FI" dirty="0" err="1"/>
              <a:t>Veloso</a:t>
            </a:r>
            <a:r>
              <a:rPr lang="fi-FI" dirty="0"/>
              <a:t>, 2017). </a:t>
            </a:r>
          </a:p>
          <a:p>
            <a:r>
              <a:rPr lang="fi-FI" dirty="0"/>
              <a:t>Perusopetuksen opetussuunnitelma (OPS 2016) painottaa myönteisen luontosuhteen rakentamisen merkitystä ja oppilaan ohjaamista kohti kestävää elämäntapaa. </a:t>
            </a:r>
          </a:p>
          <a:p>
            <a:r>
              <a:rPr lang="fi-FI" dirty="0"/>
              <a:t>Paikallisten luonnonympäristöjen käyttö fyysisen aktiivisuuden lisäämisessä edistää myönteisiä tunteita luontoa kohtaan: mitä enemmän lapsella on kokemuksia luonnossa liikkumisesta, sitä myönteisempi suhde hänellä on luontoa kohtaan (</a:t>
            </a:r>
            <a:r>
              <a:rPr lang="fi-FI" dirty="0" err="1"/>
              <a:t>Calogiuri</a:t>
            </a:r>
            <a:r>
              <a:rPr lang="fi-FI" dirty="0"/>
              <a:t>, 2016).</a:t>
            </a:r>
          </a:p>
          <a:p>
            <a:r>
              <a:rPr lang="fi-FI" dirty="0"/>
              <a:t>Opetussuunnitelman (OPS 2016) tavoitteena on rohkaista oppilaita toiminnallisuuteen ja ohjata hyödyntämään tieto- ja viestintäteknologiaa yhtenä oppimisen välineenä. </a:t>
            </a:r>
          </a:p>
          <a:p>
            <a:r>
              <a:rPr lang="fi-FI" dirty="0"/>
              <a:t>Koulun ulkopuolinen mobiililaitteita hyödyntävä työskentely on harvinaista (Kaarakainen ym. 2017) . </a:t>
            </a:r>
          </a:p>
        </p:txBody>
      </p:sp>
      <p:pic>
        <p:nvPicPr>
          <p:cNvPr id="4" name="Kuva 3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560261EC-BC5D-48EA-8691-C9877BE83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31" y="6015347"/>
            <a:ext cx="1034173" cy="43780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8BF1FE1-9EB0-4C62-9623-4CD3E7C55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57" y="5924663"/>
            <a:ext cx="1205174" cy="61917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65633C2-AEF6-4F6A-8EA0-2C439B1F81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07" y="5976862"/>
            <a:ext cx="727215" cy="51477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18E2454-8614-4DFE-8EC2-BCB4DF51E4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3" y="5947388"/>
            <a:ext cx="554913" cy="57372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D9A0935-D19C-4112-91E4-A8B681E91F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68" y="6015347"/>
            <a:ext cx="2287216" cy="3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3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Tutkimuksen tavoite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Tutkimuksessa on tavoitteena lisätä oppilaiden hyvinvointia ja oppimista elämyksellisten luontokokemusten avulla. </a:t>
            </a:r>
          </a:p>
          <a:p>
            <a:r>
              <a:rPr lang="fi-FI" dirty="0"/>
              <a:t>Tutkimuskysymykset: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Minkälainen on </a:t>
            </a:r>
            <a:r>
              <a:rPr lang="fi-FI" dirty="0" err="1"/>
              <a:t>DigiTrail</a:t>
            </a:r>
            <a:r>
              <a:rPr lang="fi-FI" dirty="0"/>
              <a:t>- mobiilisovelluksen käytettävyys?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Minkälaisia ovat oppilaiden kokemukset Aulangon aarteet –metsäreitillä?</a:t>
            </a:r>
          </a:p>
          <a:p>
            <a:endParaRPr lang="fi-FI" dirty="0"/>
          </a:p>
        </p:txBody>
      </p:sp>
      <p:pic>
        <p:nvPicPr>
          <p:cNvPr id="4" name="Kuva 3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1B84093F-4E96-4745-9005-311E135E9C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28" y="6015347"/>
            <a:ext cx="901930" cy="38182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6724817-CFC2-44F0-BE14-6AF0876BA1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15" y="5906450"/>
            <a:ext cx="1167113" cy="59961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1F0724F-E31A-4C44-82A2-B8E0F58555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85" y="5924549"/>
            <a:ext cx="762741" cy="53992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509F2DE-EC95-418F-8256-E524F795F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1" y="6015347"/>
            <a:ext cx="579959" cy="59961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41ECF9A-521E-493D-B7F6-A9AEA764DA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770" y="6015347"/>
            <a:ext cx="2287216" cy="3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1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Menetelmä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Tutkimus toteutettiin design-tutkimuksen lähestymistapaa noudattaen. </a:t>
            </a:r>
          </a:p>
          <a:p>
            <a:r>
              <a:rPr lang="fi-FI" dirty="0"/>
              <a:t>Tutkimuksessa suunniteltiin, kehitettiin ja testattiin toiminnallinen Aulangon aarteet -metsäreitti alakoulun oppilaille. </a:t>
            </a:r>
          </a:p>
          <a:p>
            <a:r>
              <a:rPr lang="fi-FI" dirty="0"/>
              <a:t>Oppilaat otettiin mukaan suunnitteluun, joten heille mahdollistui oman opiskelun, omien tavoitteiden ja toimintatapojen suunnittelu. </a:t>
            </a:r>
          </a:p>
          <a:p>
            <a:r>
              <a:rPr lang="fi-FI" dirty="0"/>
              <a:t>Aulangon aarteet -metsäreitille suunniteltiin viisi metsäaarteiden etsintätehtävää, joiden sisällöt liittyvät metsäekologiaan ja Aulangon kulttuurihistoriaan. </a:t>
            </a:r>
          </a:p>
          <a:p>
            <a:endParaRPr lang="fi-FI" dirty="0"/>
          </a:p>
        </p:txBody>
      </p:sp>
      <p:pic>
        <p:nvPicPr>
          <p:cNvPr id="4" name="Kuva 3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42E91524-72C1-40DD-ACCC-90F101363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943" y="6078577"/>
            <a:ext cx="978636" cy="41429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1F8F17B-9474-446B-9FA2-C3CF52FB1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10" y="5976139"/>
            <a:ext cx="1205174" cy="61917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6AA9776-699B-42CD-97C4-C6CA9500E6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32" y="6005450"/>
            <a:ext cx="791878" cy="5605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C1990EE-A3C0-4E5C-8E59-A799CC390D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3" y="6078577"/>
            <a:ext cx="600539" cy="62089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CA9A3B4-AC01-42C7-A591-A1E00D2730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414" y="6078577"/>
            <a:ext cx="2287216" cy="3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0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Osallistujat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Tutkimukseen osallistui peruskoulun 4. luokka.</a:t>
            </a:r>
          </a:p>
          <a:p>
            <a:r>
              <a:rPr lang="fi-FI" dirty="0"/>
              <a:t>Luokka osallistui kahteen koulupäivän kestävään luontoliikuntatapahtumaan Aulangolla, 9.11.2018 sekä 13.12.2018. </a:t>
            </a:r>
          </a:p>
        </p:txBody>
      </p:sp>
      <p:pic>
        <p:nvPicPr>
          <p:cNvPr id="4" name="Kuva 3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6FAA1969-27F7-40CA-9E12-262414902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88" y="5996349"/>
            <a:ext cx="903992" cy="38269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2346FE7-5F27-495D-B938-9CDA3E7A54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14" y="5878111"/>
            <a:ext cx="1205174" cy="61917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2E30D1E-0492-4983-82E4-545C76721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22" y="5883923"/>
            <a:ext cx="860253" cy="60895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B806F89-15AB-4493-90C6-0025AF6CDF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4" y="5996349"/>
            <a:ext cx="515332" cy="532801"/>
          </a:xfrm>
          <a:prstGeom prst="rect">
            <a:avLst/>
          </a:prstGeom>
        </p:spPr>
      </p:pic>
      <p:pic>
        <p:nvPicPr>
          <p:cNvPr id="11" name="Kuva 10" descr="Kuva, joka sisältää kohteen ulko, henkilö, puu, ruoho&#10;&#10;Kuvaus luotu automaattisesti">
            <a:extLst>
              <a:ext uri="{FF2B5EF4-FFF2-40B4-BE49-F238E27FC236}">
                <a16:creationId xmlns:a16="http://schemas.microsoft.com/office/drawing/2014/main" id="{BBADCEA1-24A8-43BF-AE5C-A037CB9A5F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11" y="3568306"/>
            <a:ext cx="3368861" cy="2245907"/>
          </a:xfrm>
          <a:prstGeom prst="rect">
            <a:avLst/>
          </a:prstGeom>
        </p:spPr>
      </p:pic>
      <p:pic>
        <p:nvPicPr>
          <p:cNvPr id="15" name="Kuva 14" descr="Kuva, joka sisältää kohteen puu, ulko, ruoho, maa&#10;&#10;Kuvaus luotu automaattisesti">
            <a:extLst>
              <a:ext uri="{FF2B5EF4-FFF2-40B4-BE49-F238E27FC236}">
                <a16:creationId xmlns:a16="http://schemas.microsoft.com/office/drawing/2014/main" id="{DF78B577-4ABF-4115-B397-5880CD6D8B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0" y="3561787"/>
            <a:ext cx="3368861" cy="224590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C515ABA-681E-4BAC-8281-7E3F3EAAE9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67" y="6035173"/>
            <a:ext cx="2287216" cy="3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5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Aineisto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Tutkimuksen aineisto muodostui oppilaiden toiminnan havainnoinnista sekä kyselystä. Lisäksi oppilaiden toimintaa valokuvattiin. Aineisto analysoitiin sisällön analyysillä. </a:t>
            </a:r>
          </a:p>
        </p:txBody>
      </p:sp>
      <p:pic>
        <p:nvPicPr>
          <p:cNvPr id="4" name="Kuva 3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D3808719-DA2C-4BE1-BEB4-8E317EF75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274" y="6094377"/>
            <a:ext cx="941314" cy="39849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D956D94-1E28-44D7-9DF7-3C68D026D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02" y="5966207"/>
            <a:ext cx="1205174" cy="61917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B22EB5A-AB24-4FC6-8FCF-DB6C98A1FB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55" y="5998820"/>
            <a:ext cx="782548" cy="55394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9F4403A-ACDA-4B2A-BD6F-3F3F1F0810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7" y="6015321"/>
            <a:ext cx="511640" cy="528984"/>
          </a:xfrm>
          <a:prstGeom prst="rect">
            <a:avLst/>
          </a:prstGeom>
        </p:spPr>
      </p:pic>
      <p:pic>
        <p:nvPicPr>
          <p:cNvPr id="9" name="Kuva 8" descr="Kuva, joka sisältää kohteen puu, ulko, ruoho, metsä&#10;&#10;Kuvaus luotu automaattisesti">
            <a:extLst>
              <a:ext uri="{FF2B5EF4-FFF2-40B4-BE49-F238E27FC236}">
                <a16:creationId xmlns:a16="http://schemas.microsoft.com/office/drawing/2014/main" id="{9A6CF22A-C6E5-43BB-BCF5-346806C8DE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9" y="3452488"/>
            <a:ext cx="3074343" cy="2049562"/>
          </a:xfrm>
          <a:prstGeom prst="rect">
            <a:avLst/>
          </a:prstGeom>
        </p:spPr>
      </p:pic>
      <p:pic>
        <p:nvPicPr>
          <p:cNvPr id="11" name="Kuva 10" descr="Kuva, joka sisältää kohteen ulko, puu, ruoho, henkilö&#10;&#10;Kuvaus luotu automaattisesti">
            <a:extLst>
              <a:ext uri="{FF2B5EF4-FFF2-40B4-BE49-F238E27FC236}">
                <a16:creationId xmlns:a16="http://schemas.microsoft.com/office/drawing/2014/main" id="{460823FB-C66C-45DE-9F8D-4A2F54A20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7123" y="3822377"/>
            <a:ext cx="1964677" cy="130978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9F159FB-A14A-47D5-867F-03C6FB6FED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770" y="6015347"/>
            <a:ext cx="2287216" cy="3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6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Tutkimusetiikka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Koko tutkimuksen ajan noudatettiin </a:t>
            </a:r>
            <a:r>
              <a:rPr lang="fi-FI" dirty="0" err="1"/>
              <a:t>TENKin</a:t>
            </a:r>
            <a:r>
              <a:rPr lang="fi-FI" dirty="0"/>
              <a:t> (2018) ihmiseen kohdistuvan tutkimuksen eettisiä periaatteita. </a:t>
            </a:r>
          </a:p>
          <a:p>
            <a:r>
              <a:rPr lang="fi-FI" dirty="0"/>
              <a:t>Tutkimukseen saatiin lupa koulun rehtorilta sekä Hämeenlinnan kaupungin sivistyksen ja hyvinvoinnin toimialalta. </a:t>
            </a:r>
          </a:p>
          <a:p>
            <a:r>
              <a:rPr lang="fi-FI" dirty="0"/>
              <a:t>Lisäksi oppilaiden vanhemmilta ja oppilailta kysyttiin suostumusta osallistua tutkimukseen. </a:t>
            </a:r>
          </a:p>
          <a:p>
            <a:r>
              <a:rPr lang="fi-FI" dirty="0"/>
              <a:t>Tutkimukseen osallistuminen oli vapaaehtoista. Tutkimus ei vaikuttanut oppilaiden arviointiin. </a:t>
            </a:r>
          </a:p>
        </p:txBody>
      </p:sp>
      <p:pic>
        <p:nvPicPr>
          <p:cNvPr id="4" name="Kuva 3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2A0026F3-6A15-4DA1-96CE-7D058FA53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88" y="6015347"/>
            <a:ext cx="1031230" cy="43656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F901775-E777-417D-9499-92E4CF951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048" y="5850782"/>
            <a:ext cx="1338092" cy="68746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5CC62D6-B7EE-4399-9E4E-867CD67429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31" y="5920841"/>
            <a:ext cx="773217" cy="54734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E4F0D8A-D7CD-4170-A79A-989A783C6F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36" y="6015345"/>
            <a:ext cx="544556" cy="56301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58F667A-D62C-4F2C-BFBA-20B6B5ABDA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22" y="6015345"/>
            <a:ext cx="2287216" cy="3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0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23" y="300471"/>
            <a:ext cx="756000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Tulokset</a:t>
            </a:r>
            <a:br>
              <a:rPr lang="fi-FI" dirty="0"/>
            </a:br>
            <a:r>
              <a:rPr lang="fi-FI" sz="2200" dirty="0"/>
              <a:t>Esimerkkejä oppilaiden kokemuksista Aulangon aarteet –metsäreitiltä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259613"/>
              </p:ext>
            </p:extLst>
          </p:nvPr>
        </p:nvGraphicFramePr>
        <p:xfrm>
          <a:off x="378691" y="1754909"/>
          <a:ext cx="7726832" cy="389774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931708">
                  <a:extLst>
                    <a:ext uri="{9D8B030D-6E8A-4147-A177-3AD203B41FA5}">
                      <a16:colId xmlns:a16="http://schemas.microsoft.com/office/drawing/2014/main" val="880042279"/>
                    </a:ext>
                  </a:extLst>
                </a:gridCol>
                <a:gridCol w="1931708">
                  <a:extLst>
                    <a:ext uri="{9D8B030D-6E8A-4147-A177-3AD203B41FA5}">
                      <a16:colId xmlns:a16="http://schemas.microsoft.com/office/drawing/2014/main" val="55349703"/>
                    </a:ext>
                  </a:extLst>
                </a:gridCol>
                <a:gridCol w="1931708">
                  <a:extLst>
                    <a:ext uri="{9D8B030D-6E8A-4147-A177-3AD203B41FA5}">
                      <a16:colId xmlns:a16="http://schemas.microsoft.com/office/drawing/2014/main" val="741516281"/>
                    </a:ext>
                  </a:extLst>
                </a:gridCol>
                <a:gridCol w="1931708">
                  <a:extLst>
                    <a:ext uri="{9D8B030D-6E8A-4147-A177-3AD203B41FA5}">
                      <a16:colId xmlns:a16="http://schemas.microsoft.com/office/drawing/2014/main" val="2430448215"/>
                    </a:ext>
                  </a:extLst>
                </a:gridCol>
              </a:tblGrid>
              <a:tr h="22402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Luontokokemus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Kulttuurikokemus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Oppiminen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Sosiaaliset taidot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653140"/>
                  </a:ext>
                </a:extLst>
              </a:tr>
              <a:tr h="4579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Tuli iloinen mieli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Aulanko on kiva paikka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Opin yhteistyötä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Opin tuntemaan muita ihmisiä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4674202"/>
                  </a:ext>
                </a:extLst>
              </a:tr>
              <a:tr h="4579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Metsässä oli hauska kävellä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Näkötornin päälle voi kiivetä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Opin eläinten jälkiä ja uusia lintuja ja reittejä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Minusta oli kivaa kulkea metsässä luokan kanssa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941399"/>
                  </a:ext>
                </a:extLst>
              </a:tr>
              <a:tr h="4579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Minä olin iloinen siellä näköala alueella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Oli hienoa nähdä kaikki siellä olevat paikat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No minä opin itseohjautuvuutta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Oli kiva olla kavereiden kanssa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7686673"/>
                  </a:ext>
                </a:extLst>
              </a:tr>
              <a:tr h="4579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Tuli rauhallinen olo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Että ulkoilumaja on niin vanha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Sovelluksen tehtävät niin opin luottamaan luontoon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Oli mukava olla ryhmissä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6838858"/>
                  </a:ext>
                </a:extLst>
              </a:tr>
              <a:tr h="4579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Oli todella reipas olo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Opin, että Hugo on perustanut osan Aulankoa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Opin käyttämään digitrailiä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Oli todella hauskaa, kun oli ryhmät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1977562"/>
                  </a:ext>
                </a:extLst>
              </a:tr>
              <a:tr h="69192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Oli kivaa, kun sain eläytyä luontoon ja kun sain puhua luonnon kaa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Kraniittilinna on hieno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Opin suunnistamaan kännykän kanssa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Oli hauska syödä muiden kanssa eväitä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96898"/>
                  </a:ext>
                </a:extLst>
              </a:tr>
              <a:tr h="69192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Luonnossa oli tosi ihanaa kävellä vaikka satoi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Opin rannalla olevasta paviljongista lisää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Seuraamaan puhelimen karttaa metsässä paremmin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0451889"/>
                  </a:ext>
                </a:extLst>
              </a:tr>
            </a:tbl>
          </a:graphicData>
        </a:graphic>
      </p:graphicFrame>
      <p:pic>
        <p:nvPicPr>
          <p:cNvPr id="5" name="Kuva 4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786B548A-3907-4290-979A-F0A6E24C0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89" y="6056873"/>
            <a:ext cx="810685" cy="34319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B71AD40-588E-47CC-9261-6C32D424A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15" y="5918885"/>
            <a:ext cx="1205174" cy="61917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541654F-2E4C-405E-BB91-70C76AC6C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30" y="5918885"/>
            <a:ext cx="791860" cy="56053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C8BEA4A-CC71-48E8-8026-2EAF79B35B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10" y="6015347"/>
            <a:ext cx="539632" cy="55792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7EAD424-0F6E-430A-BCDF-2F33A9DA16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770" y="6015347"/>
            <a:ext cx="2287216" cy="3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5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Oppilaiden palaute asteikolla 1-5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314287119"/>
              </p:ext>
            </p:extLst>
          </p:nvPr>
        </p:nvGraphicFramePr>
        <p:xfrm>
          <a:off x="822036" y="1939636"/>
          <a:ext cx="7167419" cy="399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Kuva 3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7D72F9C6-B35B-4C14-955C-4744A4E0F3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06" y="6117259"/>
            <a:ext cx="829347" cy="35109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EBEAC32-3066-48AC-AD53-D382260642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708" y="6011395"/>
            <a:ext cx="1095496" cy="56282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659CB2F-551C-45E8-83E1-76C557E82F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70" y="5988791"/>
            <a:ext cx="767859" cy="54354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08195D2-DF72-4FBE-8595-8133111A29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20" y="6081399"/>
            <a:ext cx="524044" cy="54180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32910DF-18DA-44AB-AC37-F66FA283A4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75" y="6081399"/>
            <a:ext cx="2287216" cy="3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23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0BC087DB-AD76-4537-B389-BF1D8FCE7266}" vid="{FD14477F-F6FF-47DE-A675-15CB6058148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F9CD0213A943E4BBC0D4823BC650B37" ma:contentTypeVersion="3" ma:contentTypeDescription="Luo uusi asiakirja." ma:contentTypeScope="" ma:versionID="13817245684af0f0ff92e80c6f8a15ae">
  <xsd:schema xmlns:xsd="http://www.w3.org/2001/XMLSchema" xmlns:xs="http://www.w3.org/2001/XMLSchema" xmlns:p="http://schemas.microsoft.com/office/2006/metadata/properties" xmlns:ns1="http://schemas.microsoft.com/sharepoint/v3" xmlns:ns2="304702af-df1a-4cc9-9c99-8a93ec1bcd1a" xmlns:ns3="8c06a4f4-4dd4-453e-8d91-141794537537" targetNamespace="http://schemas.microsoft.com/office/2006/metadata/properties" ma:root="true" ma:fieldsID="05bcb70be337733b901af10f7ca7c8a9" ns1:_="" ns2:_="" ns3:_="">
    <xsd:import namespace="http://schemas.microsoft.com/sharepoint/v3"/>
    <xsd:import namespace="304702af-df1a-4cc9-9c99-8a93ec1bcd1a"/>
    <xsd:import namespace="8c06a4f4-4dd4-453e-8d91-14179453753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702af-df1a-4cc9-9c99-8a93ec1bcd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06a4f4-4dd4-453e-8d91-141794537537" elementFormDefault="qualified">
    <xsd:import namespace="http://schemas.microsoft.com/office/2006/documentManagement/types"/>
    <xsd:import namespace="http://schemas.microsoft.com/office/infopath/2007/PartnerControls"/>
    <xsd:element name="SharingHintHash" ma:index="11" nillable="true" ma:displayName="Jakamisvihjeen hajautus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304702af-df1a-4cc9-9c99-8a93ec1bcd1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E1FA57B-A464-4026-984B-E601FA6485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4702af-df1a-4cc9-9c99-8a93ec1bcd1a"/>
    <ds:schemaRef ds:uri="8c06a4f4-4dd4-453e-8d91-141794537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457D03-D31E-4BE6-9F4D-C7C1EFB42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44D9AC-5256-46CE-AD1C-C6DAFA0FE636}">
  <ds:schemaRefs>
    <ds:schemaRef ds:uri="http://schemas.microsoft.com/office/2006/documentManagement/types"/>
    <ds:schemaRef ds:uri="http://purl.org/dc/elements/1.1/"/>
    <ds:schemaRef ds:uri="8c06a4f4-4dd4-453e-8d91-141794537537"/>
    <ds:schemaRef ds:uri="http://www.w3.org/XML/1998/namespace"/>
    <ds:schemaRef ds:uri="http://schemas.microsoft.com/office/2006/metadata/properties"/>
    <ds:schemaRef ds:uri="304702af-df1a-4cc9-9c99-8a93ec1bcd1a"/>
    <ds:schemaRef ds:uri="http://schemas.microsoft.com/sharepoint/v3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HAMK_ppt_pohja_2015</Template>
  <TotalTime>807</TotalTime>
  <Words>523</Words>
  <Application>Microsoft Office PowerPoint</Application>
  <PresentationFormat>Näytössä katseltava diaesitys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”PARAS PÄIVÄ IKINÄ”  – OPPILAAT KEHITTÄMÄSSÄ LUONTOLIIKUNTAPÄIVÄÄ  Digitaalisen reittiopastuksen ja sisältöjen käyttäjälähtöinen suunnittelu ja testaaminen  </vt:lpstr>
      <vt:lpstr>Tausta</vt:lpstr>
      <vt:lpstr>Tutkimuksen tavoite</vt:lpstr>
      <vt:lpstr>Menetelmä</vt:lpstr>
      <vt:lpstr>Osallistujat</vt:lpstr>
      <vt:lpstr>Aineisto</vt:lpstr>
      <vt:lpstr>Tutkimusetiikka</vt:lpstr>
      <vt:lpstr>Tulokset Esimerkkejä oppilaiden kokemuksista Aulangon aarteet –metsäreitiltä </vt:lpstr>
      <vt:lpstr>Oppilaiden palaute asteikolla 1-5</vt:lpstr>
      <vt:lpstr>Johtopäätökset</vt:lpstr>
    </vt:vector>
  </TitlesOfParts>
  <Company>Hamk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Jaana-Maija Koivisto</dc:creator>
  <cp:lastModifiedBy>Minna Niskanen</cp:lastModifiedBy>
  <cp:revision>19</cp:revision>
  <dcterms:created xsi:type="dcterms:W3CDTF">2018-08-20T11:27:22Z</dcterms:created>
  <dcterms:modified xsi:type="dcterms:W3CDTF">2019-05-07T14:27:44Z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0x0101005F9CD0213A943E4BBC0D4823BC650B37</vt:lpwstr>
  </property>
</Properties>
</file>