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8" r:id="rId3"/>
    <p:sldId id="282" r:id="rId4"/>
    <p:sldId id="274" r:id="rId5"/>
    <p:sldId id="275" r:id="rId6"/>
    <p:sldId id="276" r:id="rId7"/>
    <p:sldId id="277" r:id="rId8"/>
    <p:sldId id="278" r:id="rId9"/>
    <p:sldId id="281" r:id="rId10"/>
    <p:sldId id="273" r:id="rId11"/>
  </p:sldIdLst>
  <p:sldSz cx="9144000" cy="6858000" type="screen4x3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378C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928" autoAdjust="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50494F-6AE1-4726-BA78-FB79BA99AF7D}" type="datetimeFigureOut">
              <a:rPr lang="fi-FI" smtClean="0"/>
              <a:t>23.1.2018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908F05-4E7E-4463-885D-D079673A6EB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97807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62EC5-578B-4A9C-A38A-7DF582604A86}" type="datetimeFigureOut">
              <a:rPr lang="fi-FI" smtClean="0"/>
              <a:pPr/>
              <a:t>23.1.2018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42CD9-F350-4165-AB42-8343341773F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6317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A_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 descr="TEM_RR_PPT-taustat_RGB_kans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441651"/>
            <a:ext cx="7772400" cy="1470025"/>
          </a:xfrm>
        </p:spPr>
        <p:txBody>
          <a:bodyPr anchor="b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26904" y="3060000"/>
            <a:ext cx="6480000" cy="9000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852000" y="4426838"/>
            <a:ext cx="1440000" cy="252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9F3CA18B-9E35-4533-979C-C6E5EEC99A99}" type="datetime1">
              <a:rPr lang="fi-FI" smtClean="0"/>
              <a:pPr/>
              <a:t>23.1.2018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772000" y="4138846"/>
            <a:ext cx="3600000" cy="252000"/>
          </a:xfrm>
        </p:spPr>
        <p:txBody>
          <a:bodyPr l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10" name="Kuvan paikkamerkki 18"/>
          <p:cNvSpPr>
            <a:spLocks noGrp="1"/>
          </p:cNvSpPr>
          <p:nvPr>
            <p:ph type="pic" sz="quarter" idx="12" hasCustomPrompt="1"/>
          </p:nvPr>
        </p:nvSpPr>
        <p:spPr>
          <a:xfrm>
            <a:off x="360000" y="579600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sp>
        <p:nvSpPr>
          <p:cNvPr id="12" name="Kuvan paikkamerkki 18"/>
          <p:cNvSpPr>
            <a:spLocks noGrp="1"/>
          </p:cNvSpPr>
          <p:nvPr>
            <p:ph type="pic" sz="quarter" idx="13" hasCustomPrompt="1"/>
          </p:nvPr>
        </p:nvSpPr>
        <p:spPr>
          <a:xfrm>
            <a:off x="2031332" y="579499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sp>
        <p:nvSpPr>
          <p:cNvPr id="13" name="Kuvan paikkamerkki 18"/>
          <p:cNvSpPr>
            <a:spLocks noGrp="1"/>
          </p:cNvSpPr>
          <p:nvPr>
            <p:ph type="pic" sz="quarter" idx="14" hasCustomPrompt="1"/>
          </p:nvPr>
        </p:nvSpPr>
        <p:spPr>
          <a:xfrm>
            <a:off x="3697880" y="579499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pic>
        <p:nvPicPr>
          <p:cNvPr id="14" name="Kuva 8" descr="VipuvoimaaEU_2014_2020_rgb-0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472800" y="5842800"/>
            <a:ext cx="1220690" cy="864095"/>
          </a:xfrm>
          <a:prstGeom prst="rect">
            <a:avLst/>
          </a:prstGeom>
        </p:spPr>
      </p:pic>
      <p:pic>
        <p:nvPicPr>
          <p:cNvPr id="15" name="Picture 14" descr="EU_EAKR_ESR_FI_vertical_20mm_rgb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800076" y="5579999"/>
            <a:ext cx="1078443" cy="11150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Tekstidia: tyhjä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B9E0-AE4D-47F9-9DDE-55B177305E0F}" type="datetime1">
              <a:rPr lang="fi-FI" smtClean="0"/>
              <a:pPr/>
              <a:t>23.1.2018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00076" y="5579999"/>
            <a:ext cx="1078443" cy="1115001"/>
          </a:xfrm>
          <a:prstGeom prst="rect">
            <a:avLst/>
          </a:prstGeom>
        </p:spPr>
      </p:pic>
      <p:pic>
        <p:nvPicPr>
          <p:cNvPr id="10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2800" y="5842800"/>
            <a:ext cx="1220690" cy="86409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B_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441651"/>
            <a:ext cx="7772400" cy="1470025"/>
          </a:xfrm>
        </p:spPr>
        <p:txBody>
          <a:bodyPr anchor="b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852000" y="4428000"/>
            <a:ext cx="1440000" cy="252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9F3CA18B-9E35-4533-979C-C6E5EEC99A99}" type="datetime1">
              <a:rPr lang="fi-FI" smtClean="0"/>
              <a:pPr/>
              <a:t>23.1.2018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772000" y="4140000"/>
            <a:ext cx="3600000" cy="252000"/>
          </a:xfrm>
        </p:spPr>
        <p:txBody>
          <a:bodyPr l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12" name="Alaotsikko 2"/>
          <p:cNvSpPr>
            <a:spLocks noGrp="1"/>
          </p:cNvSpPr>
          <p:nvPr>
            <p:ph type="subTitle" idx="1"/>
          </p:nvPr>
        </p:nvSpPr>
        <p:spPr>
          <a:xfrm>
            <a:off x="1322086" y="3060000"/>
            <a:ext cx="6480000" cy="9000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9" name="Kuvan paikkamerkki 18"/>
          <p:cNvSpPr>
            <a:spLocks noGrp="1"/>
          </p:cNvSpPr>
          <p:nvPr>
            <p:ph type="pic" sz="quarter" idx="12" hasCustomPrompt="1"/>
          </p:nvPr>
        </p:nvSpPr>
        <p:spPr>
          <a:xfrm>
            <a:off x="360000" y="579600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sp>
        <p:nvSpPr>
          <p:cNvPr id="20" name="Kuvan paikkamerkki 18"/>
          <p:cNvSpPr>
            <a:spLocks noGrp="1"/>
          </p:cNvSpPr>
          <p:nvPr>
            <p:ph type="pic" sz="quarter" idx="13" hasCustomPrompt="1"/>
          </p:nvPr>
        </p:nvSpPr>
        <p:spPr>
          <a:xfrm>
            <a:off x="2031332" y="579499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sp>
        <p:nvSpPr>
          <p:cNvPr id="21" name="Kuvan paikkamerkki 18"/>
          <p:cNvSpPr>
            <a:spLocks noGrp="1"/>
          </p:cNvSpPr>
          <p:nvPr>
            <p:ph type="pic" sz="quarter" idx="14" hasCustomPrompt="1"/>
          </p:nvPr>
        </p:nvSpPr>
        <p:spPr>
          <a:xfrm>
            <a:off x="3697880" y="579499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pic>
        <p:nvPicPr>
          <p:cNvPr id="16" name="Picture 15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00076" y="5579999"/>
            <a:ext cx="1078443" cy="1115001"/>
          </a:xfrm>
          <a:prstGeom prst="rect">
            <a:avLst/>
          </a:prstGeom>
        </p:spPr>
      </p:pic>
      <p:pic>
        <p:nvPicPr>
          <p:cNvPr id="13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2800" y="5842800"/>
            <a:ext cx="1220690" cy="86409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ärillinen väli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640094" y="616414"/>
            <a:ext cx="2950096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23.1.2018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Picture 10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00076" y="5579999"/>
            <a:ext cx="1078443" cy="1115001"/>
          </a:xfrm>
          <a:prstGeom prst="rect">
            <a:avLst/>
          </a:prstGeom>
        </p:spPr>
      </p:pic>
      <p:pic>
        <p:nvPicPr>
          <p:cNvPr id="10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2800" y="5842800"/>
            <a:ext cx="1220690" cy="864095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A_kuvadia: tumma kuv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640094" y="616414"/>
            <a:ext cx="2950096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23.1.2018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Picture 9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00076" y="5579999"/>
            <a:ext cx="1078443" cy="1115001"/>
          </a:xfrm>
          <a:prstGeom prst="rect">
            <a:avLst/>
          </a:prstGeom>
        </p:spPr>
      </p:pic>
      <p:pic>
        <p:nvPicPr>
          <p:cNvPr id="12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2800" y="5842800"/>
            <a:ext cx="1220690" cy="864095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B_kuvadia: vaalea kuv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TEM_RR_PPT-taustat_RGB_valk_kehys_tumm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640094" y="616414"/>
            <a:ext cx="2950096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23.1.2018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9" name="Picture 8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00076" y="5579999"/>
            <a:ext cx="1078443" cy="1115001"/>
          </a:xfrm>
          <a:prstGeom prst="rect">
            <a:avLst/>
          </a:prstGeom>
        </p:spPr>
      </p:pic>
      <p:pic>
        <p:nvPicPr>
          <p:cNvPr id="12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2800" y="5842800"/>
            <a:ext cx="1220690" cy="864095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ekstidia: yksipalstain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40000" y="1584000"/>
            <a:ext cx="8064000" cy="4140000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wrap="none"/>
          <a:lstStyle/>
          <a:p>
            <a:fld id="{E926D19E-78B6-4D02-8772-4056A94F9977}" type="datetime1">
              <a:rPr lang="fi-FI" smtClean="0"/>
              <a:pPr/>
              <a:t>23.1.2018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wrap="none" rIns="0"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wrap="none" rIns="0"/>
          <a:lstStyle>
            <a:lvl1pPr algn="l">
              <a:defRPr/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Picture 9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00076" y="5579999"/>
            <a:ext cx="1078443" cy="1115001"/>
          </a:xfrm>
          <a:prstGeom prst="rect">
            <a:avLst/>
          </a:prstGeom>
        </p:spPr>
      </p:pic>
      <p:pic>
        <p:nvPicPr>
          <p:cNvPr id="12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2800" y="5842800"/>
            <a:ext cx="1220690" cy="86409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5_Tekstidia: kaksipalstain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40000" y="1584000"/>
            <a:ext cx="3924000" cy="45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584000"/>
            <a:ext cx="3960000" cy="45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11C6-550F-476F-A8E9-87059F984CC5}" type="datetime1">
              <a:rPr lang="fi-FI" smtClean="0"/>
              <a:pPr/>
              <a:t>23.1.2018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Picture 10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00076" y="5579999"/>
            <a:ext cx="1078443" cy="1115001"/>
          </a:xfrm>
          <a:prstGeom prst="rect">
            <a:avLst/>
          </a:prstGeom>
        </p:spPr>
      </p:pic>
      <p:pic>
        <p:nvPicPr>
          <p:cNvPr id="13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2800" y="5842800"/>
            <a:ext cx="1220690" cy="86409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ekstidia: yksip. väliotsikoll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40000" y="1584000"/>
            <a:ext cx="8064448" cy="360000"/>
          </a:xfrm>
        </p:spPr>
        <p:txBody>
          <a:bodyPr wrap="square"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40000" y="1980000"/>
            <a:ext cx="8064448" cy="36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FA39-4A70-4416-BD6A-317A14324BE2}" type="datetime1">
              <a:rPr lang="fi-FI" smtClean="0"/>
              <a:pPr/>
              <a:t>23.1.2018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3" name="Picture 12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00076" y="5579999"/>
            <a:ext cx="1078443" cy="1115001"/>
          </a:xfrm>
          <a:prstGeom prst="rect">
            <a:avLst/>
          </a:prstGeom>
        </p:spPr>
      </p:pic>
      <p:pic>
        <p:nvPicPr>
          <p:cNvPr id="11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2800" y="5842800"/>
            <a:ext cx="1220690" cy="86409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7_Tekstidia: vain otsikk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D5EEE-C8B3-43A5-8984-4E9E998B8BE3}" type="datetime1">
              <a:rPr lang="fi-FI" smtClean="0"/>
              <a:pPr/>
              <a:t>23.1.2018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9" name="Picture 8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00076" y="5579999"/>
            <a:ext cx="1078443" cy="1115001"/>
          </a:xfrm>
          <a:prstGeom prst="rect">
            <a:avLst/>
          </a:prstGeom>
        </p:spPr>
      </p:pic>
      <p:pic>
        <p:nvPicPr>
          <p:cNvPr id="11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2800" y="5842800"/>
            <a:ext cx="1220690" cy="86409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540000" y="612000"/>
            <a:ext cx="8064000" cy="90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40000" y="1584000"/>
            <a:ext cx="8064000" cy="414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2666284" y="6309320"/>
            <a:ext cx="108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21B48D5-7DCF-4B12-8FC3-76BB2D33A198}" type="datetime1">
              <a:rPr lang="fi-FI" smtClean="0"/>
              <a:pPr/>
              <a:t>23.1.2018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54030" y="6309320"/>
            <a:ext cx="1980000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89137" y="6309320"/>
            <a:ext cx="432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6" r:id="rId2"/>
    <p:sldLayoutId id="2147483659" r:id="rId3"/>
    <p:sldLayoutId id="2147483665" r:id="rId4"/>
    <p:sldLayoutId id="2147483667" r:id="rId5"/>
    <p:sldLayoutId id="2147483660" r:id="rId6"/>
    <p:sldLayoutId id="2147483661" r:id="rId7"/>
    <p:sldLayoutId id="2147483662" r:id="rId8"/>
    <p:sldLayoutId id="2147483663" r:id="rId9"/>
    <p:sldLayoutId id="2147483664" r:id="rId10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://www.hamk.fi/lets-go-tavastia" TargetMode="External"/><Relationship Id="rId7" Type="http://schemas.openxmlformats.org/officeDocument/2006/relationships/image" Target="../media/image10.png"/><Relationship Id="rId2" Type="http://schemas.openxmlformats.org/officeDocument/2006/relationships/hyperlink" Target="http://www.gotavastia.fi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outi.mertamo@hamk.fi" TargetMode="External"/><Relationship Id="rId2" Type="http://schemas.openxmlformats.org/officeDocument/2006/relationships/hyperlink" Target="mailto:mari.noromies-wahl@forssa.fi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hamk.fi/lets-go-tavastia" TargetMode="External"/><Relationship Id="rId5" Type="http://schemas.openxmlformats.org/officeDocument/2006/relationships/hyperlink" Target="mailto:kirsi.sippola@hamk.fi" TargetMode="External"/><Relationship Id="rId4" Type="http://schemas.openxmlformats.org/officeDocument/2006/relationships/hyperlink" Target="mailto:reima.ojanen@riihimaki.f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ctrTitle"/>
          </p:nvPr>
        </p:nvSpPr>
        <p:spPr>
          <a:xfrm>
            <a:off x="683568" y="1426863"/>
            <a:ext cx="7772400" cy="1470025"/>
          </a:xfrm>
        </p:spPr>
        <p:txBody>
          <a:bodyPr/>
          <a:lstStyle/>
          <a:p>
            <a:r>
              <a:rPr lang="fi-FI" dirty="0" err="1" smtClean="0"/>
              <a:t>Let’s</a:t>
            </a:r>
            <a:r>
              <a:rPr lang="fi-FI" dirty="0" smtClean="0"/>
              <a:t> Go Tavastia!</a:t>
            </a:r>
            <a:endParaRPr lang="fi-FI" dirty="0"/>
          </a:p>
        </p:txBody>
      </p:sp>
      <p:sp>
        <p:nvSpPr>
          <p:cNvPr id="8" name="Alaotsikko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Kanta-Hämeen matkailun kehittäminen</a:t>
            </a:r>
          </a:p>
          <a:p>
            <a:r>
              <a:rPr lang="fi-FI" dirty="0">
                <a:hlinkClick r:id="rId2"/>
              </a:rPr>
              <a:t>http://</a:t>
            </a:r>
            <a:r>
              <a:rPr lang="fi-FI" dirty="0" smtClean="0">
                <a:hlinkClick r:id="rId2"/>
              </a:rPr>
              <a:t>www.gotavastia.fi</a:t>
            </a:r>
            <a:r>
              <a:rPr lang="fi-FI" dirty="0" smtClean="0"/>
              <a:t> (</a:t>
            </a:r>
            <a:r>
              <a:rPr lang="fi-FI" dirty="0" err="1" smtClean="0"/>
              <a:t>kv</a:t>
            </a:r>
            <a:r>
              <a:rPr lang="fi-FI" dirty="0" smtClean="0"/>
              <a:t>-markkinointi)</a:t>
            </a:r>
            <a:endParaRPr lang="fi-FI" dirty="0"/>
          </a:p>
          <a:p>
            <a:r>
              <a:rPr lang="fi-FI" dirty="0" smtClean="0">
                <a:hlinkClick r:id="rId3"/>
              </a:rPr>
              <a:t>www.hamk.fi/lets-go-tavastia</a:t>
            </a:r>
            <a:r>
              <a:rPr lang="fi-FI" dirty="0" smtClean="0"/>
              <a:t> (hankesivut)</a:t>
            </a:r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203848" y="116632"/>
            <a:ext cx="2736304" cy="1584177"/>
          </a:xfrm>
        </p:spPr>
        <p:txBody>
          <a:bodyPr/>
          <a:lstStyle/>
          <a:p>
            <a:r>
              <a:rPr lang="fi-FI" sz="2000" dirty="0" smtClean="0"/>
              <a:t>1.6.2017-31.12.2019</a:t>
            </a:r>
            <a:endParaRPr lang="fi-FI" sz="2000" dirty="0"/>
          </a:p>
        </p:txBody>
      </p:sp>
      <p:pic>
        <p:nvPicPr>
          <p:cNvPr id="2" name="Picture Placeholder 1"/>
          <p:cNvPicPr>
            <a:picLocks noGrp="1" noChangeAspect="1"/>
          </p:cNvPicPr>
          <p:nvPr>
            <p:ph type="pic" sz="quarter" idx="1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04" b="2704"/>
          <a:stretch>
            <a:fillRect/>
          </a:stretch>
        </p:blipFill>
        <p:spPr>
          <a:xfrm>
            <a:off x="3523342" y="5809263"/>
            <a:ext cx="1440000" cy="719137"/>
          </a:xfrm>
        </p:spPr>
      </p:pic>
      <p:pic>
        <p:nvPicPr>
          <p:cNvPr id="13" name="Kuva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44208" y="268291"/>
            <a:ext cx="2443591" cy="886477"/>
          </a:xfrm>
          <a:prstGeom prst="rect">
            <a:avLst/>
          </a:prstGeom>
        </p:spPr>
      </p:pic>
      <p:pic>
        <p:nvPicPr>
          <p:cNvPr id="16" name="Kuva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0" y="5814574"/>
            <a:ext cx="2627488" cy="71382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09027"/>
            <a:ext cx="2464566" cy="10062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982143"/>
            <a:ext cx="3393993" cy="5350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Kysy lisää:</a:t>
            </a:r>
            <a:br>
              <a:rPr lang="fi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40000" y="1196752"/>
            <a:ext cx="8064000" cy="4527248"/>
          </a:xfrm>
        </p:spPr>
        <p:txBody>
          <a:bodyPr/>
          <a:lstStyle/>
          <a:p>
            <a:r>
              <a:rPr lang="fi-FI" dirty="0" smtClean="0"/>
              <a:t>Forssan seudun koordinointi:</a:t>
            </a:r>
          </a:p>
          <a:p>
            <a:pPr lvl="1"/>
            <a:r>
              <a:rPr lang="fi-FI" dirty="0" smtClean="0"/>
              <a:t>Forssan kaupunki, Mari </a:t>
            </a:r>
            <a:r>
              <a:rPr lang="fi-FI" dirty="0" smtClean="0"/>
              <a:t>Noromies, </a:t>
            </a:r>
            <a:r>
              <a:rPr lang="fi-FI" dirty="0" smtClean="0">
                <a:hlinkClick r:id="rId2"/>
              </a:rPr>
              <a:t>mari.noromies-wahl@forssa.fi</a:t>
            </a:r>
            <a:r>
              <a:rPr lang="fi-FI" dirty="0" smtClean="0"/>
              <a:t>, 03 4141 5266</a:t>
            </a:r>
          </a:p>
          <a:p>
            <a:r>
              <a:rPr lang="fi-FI" dirty="0" smtClean="0"/>
              <a:t>Hämeenlinnan seudun koordinointi: </a:t>
            </a:r>
          </a:p>
          <a:p>
            <a:pPr lvl="1"/>
            <a:r>
              <a:rPr lang="fi-FI" dirty="0" smtClean="0"/>
              <a:t>HAMK, Outi Mertamo, </a:t>
            </a:r>
            <a:r>
              <a:rPr lang="fi-FI" dirty="0" smtClean="0">
                <a:hlinkClick r:id="rId3"/>
              </a:rPr>
              <a:t>outi.mertamo@hamk.fi</a:t>
            </a:r>
            <a:r>
              <a:rPr lang="fi-FI" dirty="0" smtClean="0"/>
              <a:t>, 050 3515 799</a:t>
            </a:r>
          </a:p>
          <a:p>
            <a:r>
              <a:rPr lang="fi-FI" dirty="0" smtClean="0"/>
              <a:t>Riihimäen seudun koordinointi:</a:t>
            </a:r>
          </a:p>
          <a:p>
            <a:pPr lvl="1"/>
            <a:r>
              <a:rPr lang="fi-FI" dirty="0" smtClean="0"/>
              <a:t>Riihimäen Tilat ja Kehitys, </a:t>
            </a:r>
            <a:r>
              <a:rPr lang="fi-FI" dirty="0" smtClean="0"/>
              <a:t>Reima Ojanen</a:t>
            </a:r>
            <a:r>
              <a:rPr lang="fi-FI" dirty="0"/>
              <a:t>, </a:t>
            </a:r>
            <a:r>
              <a:rPr lang="fi-FI" dirty="0" smtClean="0">
                <a:hlinkClick r:id="rId4"/>
              </a:rPr>
              <a:t>reima.ojanen@riihimaki.fi</a:t>
            </a:r>
            <a:r>
              <a:rPr lang="fi-FI" dirty="0" smtClean="0"/>
              <a:t>, </a:t>
            </a:r>
            <a:r>
              <a:rPr lang="fi-FI" dirty="0"/>
              <a:t>050 401 9005 </a:t>
            </a:r>
            <a:endParaRPr lang="fi-FI" dirty="0" smtClean="0"/>
          </a:p>
          <a:p>
            <a:r>
              <a:rPr lang="fi-FI" dirty="0" smtClean="0"/>
              <a:t>HAMK</a:t>
            </a:r>
            <a:r>
              <a:rPr lang="fi-FI" dirty="0"/>
              <a:t>, </a:t>
            </a:r>
            <a:r>
              <a:rPr lang="fi-FI" dirty="0" smtClean="0"/>
              <a:t>projektipäällikkö, Kirsi </a:t>
            </a:r>
            <a:r>
              <a:rPr lang="fi-FI" dirty="0"/>
              <a:t>Sippola, </a:t>
            </a:r>
            <a:r>
              <a:rPr lang="fi-FI" dirty="0">
                <a:hlinkClick r:id="rId5"/>
              </a:rPr>
              <a:t>kirsi.sippola@hamk.fi</a:t>
            </a:r>
            <a:r>
              <a:rPr lang="fi-FI" dirty="0"/>
              <a:t>, 050 5745 </a:t>
            </a:r>
            <a:r>
              <a:rPr lang="fi-FI" dirty="0" smtClean="0"/>
              <a:t>063</a:t>
            </a:r>
          </a:p>
          <a:p>
            <a:endParaRPr lang="fi-FI" dirty="0"/>
          </a:p>
          <a:p>
            <a:r>
              <a:rPr lang="fi-FI" dirty="0" smtClean="0"/>
              <a:t>http</a:t>
            </a:r>
            <a:r>
              <a:rPr lang="fi-FI"/>
              <a:t>://</a:t>
            </a:r>
            <a:r>
              <a:rPr lang="fi-FI" smtClean="0"/>
              <a:t>www.gotavastia.fi/</a:t>
            </a:r>
            <a:endParaRPr lang="fi-FI" dirty="0" smtClean="0"/>
          </a:p>
          <a:p>
            <a:r>
              <a:rPr lang="fi-FI" dirty="0" smtClean="0">
                <a:hlinkClick r:id="rId6"/>
              </a:rPr>
              <a:t>www.hamk.fi/lets-go-tavastia</a:t>
            </a:r>
            <a:endParaRPr lang="fi-FI" dirty="0"/>
          </a:p>
          <a:p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23.1.2018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10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36561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tsikko 11"/>
          <p:cNvSpPr>
            <a:spLocks noGrp="1"/>
          </p:cNvSpPr>
          <p:nvPr>
            <p:ph type="title"/>
          </p:nvPr>
        </p:nvSpPr>
        <p:spPr>
          <a:xfrm>
            <a:off x="540000" y="612000"/>
            <a:ext cx="8352480" cy="1376840"/>
          </a:xfrm>
        </p:spPr>
        <p:txBody>
          <a:bodyPr/>
          <a:lstStyle/>
          <a:p>
            <a:r>
              <a:rPr lang="fi-FI" sz="3000" dirty="0" err="1" smtClean="0"/>
              <a:t>Let’s</a:t>
            </a:r>
            <a:r>
              <a:rPr lang="fi-FI" sz="3000" dirty="0" smtClean="0"/>
              <a:t> Go Tavastia!</a:t>
            </a:r>
            <a:endParaRPr lang="fi-FI" sz="3000" dirty="0"/>
          </a:p>
        </p:txBody>
      </p:sp>
      <p:sp>
        <p:nvSpPr>
          <p:cNvPr id="13" name="Sisällön paikkamerkki 1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383232"/>
          </a:xfrm>
        </p:spPr>
        <p:txBody>
          <a:bodyPr/>
          <a:lstStyle/>
          <a:p>
            <a:endParaRPr lang="fi-FI" altLang="fi-FI" sz="1800" dirty="0" smtClean="0"/>
          </a:p>
          <a:p>
            <a:endParaRPr lang="fi-FI" altLang="fi-FI" sz="1800" dirty="0"/>
          </a:p>
          <a:p>
            <a:r>
              <a:rPr lang="fi-FI" altLang="fi-FI" sz="1800" dirty="0" smtClean="0"/>
              <a:t>EU, Euroopan aluekehitysrahasto, Kestävää kasvua ja työtä 2014-2020</a:t>
            </a:r>
          </a:p>
          <a:p>
            <a:pPr lvl="1"/>
            <a:r>
              <a:rPr lang="fi-FI" altLang="fi-FI" sz="1400" dirty="0" smtClean="0"/>
              <a:t>PK-yritystoiminnan kilpailukyky</a:t>
            </a:r>
          </a:p>
          <a:p>
            <a:pPr lvl="1"/>
            <a:r>
              <a:rPr lang="fi-FI" altLang="fi-FI" sz="1400" dirty="0" smtClean="0"/>
              <a:t>Erityistavoite: </a:t>
            </a:r>
            <a:r>
              <a:rPr lang="fi-FI" altLang="fi-FI" sz="1400" dirty="0" err="1" smtClean="0"/>
              <a:t>PK-yritysten</a:t>
            </a:r>
            <a:r>
              <a:rPr lang="fi-FI" altLang="fi-FI" sz="1400" dirty="0" smtClean="0"/>
              <a:t> kasvun ja kansainvälistymisen edistäminen</a:t>
            </a:r>
          </a:p>
          <a:p>
            <a:r>
              <a:rPr lang="fi-FI" altLang="fi-FI" sz="1800" dirty="0" smtClean="0"/>
              <a:t>Hämeen liiton, Hämeen ammattikorkeakoulun, </a:t>
            </a:r>
            <a:r>
              <a:rPr lang="fi-FI" altLang="fi-FI" sz="1800" dirty="0"/>
              <a:t>Forssan </a:t>
            </a:r>
            <a:r>
              <a:rPr lang="fi-FI" altLang="fi-FI" sz="1800" dirty="0" smtClean="0"/>
              <a:t>ja Hämeenlinnan kaupunkien sekä Riihimäen Tilat ja Kehitys Oy:n yhteishanke</a:t>
            </a:r>
          </a:p>
          <a:p>
            <a:r>
              <a:rPr lang="fi-FI" altLang="fi-FI" sz="1800" dirty="0" smtClean="0"/>
              <a:t>Toiminta-alue: Kanta-Häme</a:t>
            </a:r>
            <a:endParaRPr lang="fi-FI" altLang="fi-FI" sz="1800" dirty="0"/>
          </a:p>
          <a:p>
            <a:pPr marL="285750"/>
            <a:r>
              <a:rPr lang="fi-FI" sz="1800" dirty="0" smtClean="0"/>
              <a:t>Toteutusaika</a:t>
            </a:r>
            <a:r>
              <a:rPr lang="fi-FI" sz="1800" dirty="0"/>
              <a:t> </a:t>
            </a:r>
            <a:r>
              <a:rPr lang="fi-FI" altLang="fi-FI" sz="1800" dirty="0" smtClean="0"/>
              <a:t>1.6.2017-31.12.2019</a:t>
            </a:r>
          </a:p>
          <a:p>
            <a:r>
              <a:rPr lang="fi-FI" altLang="fi-FI" sz="1800" dirty="0" smtClean="0"/>
              <a:t>Budjetti 250 000 euroa</a:t>
            </a:r>
          </a:p>
          <a:p>
            <a:r>
              <a:rPr lang="fi-FI" altLang="fi-FI" sz="1800" dirty="0" smtClean="0"/>
              <a:t>Siirretty Uudenmaan liiton päätöksellä Linnan kehitykseltä Hämeen ammattikorkeakoululle 15.12.2017</a:t>
            </a:r>
          </a:p>
          <a:p>
            <a:endParaRPr lang="fi-FI" sz="1800" dirty="0"/>
          </a:p>
          <a:p>
            <a:endParaRPr lang="fi-FI" altLang="fi-FI" sz="1800" dirty="0" smtClean="0"/>
          </a:p>
          <a:p>
            <a:endParaRPr lang="fi-FI" altLang="fi-FI" sz="1800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8F801-9BF5-46D1-98A5-513B8005DAC3}" type="datetime1">
              <a:rPr lang="fi-FI" smtClean="0"/>
              <a:pPr/>
              <a:t>23.1.2018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Kirsi Sippola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2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30" y="548680"/>
            <a:ext cx="8064000" cy="900000"/>
          </a:xfrm>
        </p:spPr>
        <p:txBody>
          <a:bodyPr/>
          <a:lstStyle/>
          <a:p>
            <a:r>
              <a:rPr lang="fi-FI" dirty="0"/>
              <a:t>Hankkeen </a:t>
            </a:r>
            <a:r>
              <a:rPr lang="fi-FI" dirty="0" smtClean="0"/>
              <a:t>tavoitteet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r>
              <a:rPr lang="fi-FI" dirty="0" smtClean="0"/>
              <a:t>Kanta-Hämeen </a:t>
            </a:r>
            <a:r>
              <a:rPr lang="fi-FI" dirty="0"/>
              <a:t>matkailullisten kärkien kirkastaminen</a:t>
            </a:r>
          </a:p>
          <a:p>
            <a:r>
              <a:rPr lang="fi-FI" dirty="0"/>
              <a:t>Kielivalinnat, markkinointipilotit sekä gotavastia.fi –sivuston kehittäminen</a:t>
            </a:r>
          </a:p>
          <a:p>
            <a:r>
              <a:rPr lang="fi-FI" dirty="0" err="1"/>
              <a:t>Kv</a:t>
            </a:r>
            <a:r>
              <a:rPr lang="fi-FI" dirty="0"/>
              <a:t>-valmiuksien valmennus yrityksille</a:t>
            </a:r>
          </a:p>
          <a:p>
            <a:r>
              <a:rPr lang="fi-FI" dirty="0"/>
              <a:t>Vaikuttavuusarviointi</a:t>
            </a:r>
          </a:p>
          <a:p>
            <a:r>
              <a:rPr lang="fi-FI" dirty="0"/>
              <a:t>Western </a:t>
            </a:r>
            <a:r>
              <a:rPr lang="fi-FI" dirty="0" err="1"/>
              <a:t>Lakeland</a:t>
            </a:r>
            <a:r>
              <a:rPr lang="fi-FI" dirty="0"/>
              <a:t> yhteistyön kehittäminen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23.1.2018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68808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1. Kanta-Hämeen matkailullisten kärkien </a:t>
            </a:r>
            <a:r>
              <a:rPr lang="fi-FI" dirty="0" smtClean="0"/>
              <a:t>kirkastaminen, toimenpiteet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772816"/>
            <a:ext cx="8064000" cy="3951184"/>
          </a:xfrm>
        </p:spPr>
        <p:txBody>
          <a:bodyPr/>
          <a:lstStyle/>
          <a:p>
            <a:r>
              <a:rPr lang="fi-FI" sz="2000" dirty="0" smtClean="0"/>
              <a:t>Aloitetun </a:t>
            </a:r>
            <a:r>
              <a:rPr lang="fi-FI" sz="2000" dirty="0" err="1"/>
              <a:t>GoHäme</a:t>
            </a:r>
            <a:r>
              <a:rPr lang="fi-FI" sz="2000" dirty="0"/>
              <a:t>-työn jatkaminen </a:t>
            </a:r>
            <a:r>
              <a:rPr lang="fi-FI" sz="2000" dirty="0" smtClean="0"/>
              <a:t>maakunnallisena </a:t>
            </a:r>
            <a:r>
              <a:rPr lang="fi-FI" sz="2000" dirty="0"/>
              <a:t>yhteistyönä Hämeen liiton kanssa</a:t>
            </a:r>
          </a:p>
          <a:p>
            <a:r>
              <a:rPr lang="fi-FI" sz="2000" dirty="0" smtClean="0"/>
              <a:t>Työpajatyöskentely </a:t>
            </a:r>
            <a:r>
              <a:rPr lang="fi-FI" sz="2000" dirty="0"/>
              <a:t>maakunnallisen matkailustrategian työstämiseksi (mukana </a:t>
            </a:r>
            <a:r>
              <a:rPr lang="fi-FI" sz="2000" dirty="0" err="1"/>
              <a:t>Visit</a:t>
            </a:r>
            <a:r>
              <a:rPr lang="fi-FI" sz="2000" dirty="0"/>
              <a:t> Finland, kunnat, elinkeinoyhtiöt,</a:t>
            </a:r>
          </a:p>
          <a:p>
            <a:r>
              <a:rPr lang="fi-FI" sz="2000" dirty="0"/>
              <a:t>matkailukohteet ja -yritykset, Hämeen liitto)</a:t>
            </a:r>
          </a:p>
          <a:p>
            <a:r>
              <a:rPr lang="fi-FI" sz="2000" dirty="0" smtClean="0"/>
              <a:t>Strategiavalmennus </a:t>
            </a:r>
            <a:r>
              <a:rPr lang="fi-FI" sz="2000" dirty="0"/>
              <a:t>toimijoille matkailustrategioiden laatimiseksi kunnan omista lähtökohdista käsin kunnan </a:t>
            </a:r>
            <a:r>
              <a:rPr lang="fi-FI" sz="2000" dirty="0" smtClean="0"/>
              <a:t>ja matkailuyrittäjien </a:t>
            </a:r>
            <a:r>
              <a:rPr lang="fi-FI" sz="2000" dirty="0"/>
              <a:t>yhteistyönä</a:t>
            </a:r>
          </a:p>
          <a:p>
            <a:r>
              <a:rPr lang="fi-FI" sz="2000" dirty="0" smtClean="0"/>
              <a:t>Seutukunnalliset </a:t>
            </a:r>
            <a:r>
              <a:rPr lang="fi-FI" sz="2000" dirty="0"/>
              <a:t>kehittämistyöpajat</a:t>
            </a:r>
          </a:p>
          <a:p>
            <a:r>
              <a:rPr lang="fi-FI" sz="2000" dirty="0" smtClean="0"/>
              <a:t>Kanta-Hämeen </a:t>
            </a:r>
            <a:r>
              <a:rPr lang="fi-FI" sz="2000" dirty="0"/>
              <a:t>matkailullisen yhteisen tahtotilan ja matkailustrategian kirjaaminen/koostaminen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23.1.2018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74743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2. Kielivalinnat, markkinointipilotit sekä gotavastia.fi -sivuston kehittäminen</a:t>
            </a:r>
            <a:br>
              <a:rPr lang="fi-FI" dirty="0"/>
            </a:b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2204864"/>
            <a:ext cx="8064000" cy="3519136"/>
          </a:xfrm>
        </p:spPr>
        <p:txBody>
          <a:bodyPr/>
          <a:lstStyle/>
          <a:p>
            <a:r>
              <a:rPr lang="fi-FI" dirty="0" smtClean="0"/>
              <a:t>Valitaan </a:t>
            </a:r>
            <a:r>
              <a:rPr lang="fi-FI" dirty="0"/>
              <a:t>maakunnallisena yhteistyönä tavoiteltavat matkailijakohderyhmät laadittuun strategiaan pohjautuen</a:t>
            </a:r>
          </a:p>
          <a:p>
            <a:r>
              <a:rPr lang="fi-FI" dirty="0" smtClean="0"/>
              <a:t>Työstetään </a:t>
            </a:r>
            <a:r>
              <a:rPr lang="fi-FI" dirty="0"/>
              <a:t>gotavastia.fi -sivustolle </a:t>
            </a:r>
            <a:r>
              <a:rPr lang="fi-FI" dirty="0" smtClean="0"/>
              <a:t>matkailijakohderyhmille </a:t>
            </a:r>
            <a:r>
              <a:rPr lang="fi-FI" dirty="0"/>
              <a:t>soveltuvaa sisältöä englanninkielisenä sekä 1-2 </a:t>
            </a:r>
            <a:r>
              <a:rPr lang="fi-FI" dirty="0" smtClean="0"/>
              <a:t>muulla valitulla </a:t>
            </a:r>
            <a:r>
              <a:rPr lang="fi-FI" dirty="0"/>
              <a:t>kielellä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23.1.2018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13765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3. </a:t>
            </a:r>
            <a:r>
              <a:rPr lang="fi-FI" dirty="0" err="1"/>
              <a:t>Kv</a:t>
            </a:r>
            <a:r>
              <a:rPr lang="fi-FI" dirty="0"/>
              <a:t>-valmiuksien valmennus</a:t>
            </a:r>
            <a:br>
              <a:rPr lang="fi-FI" dirty="0"/>
            </a:b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Toteutetaan </a:t>
            </a:r>
            <a:r>
              <a:rPr lang="fi-FI" dirty="0"/>
              <a:t>valittujen kohdemarkkinoiden/-ryhmien mukaisesti räätälöityä liiketoimintaosaamisen </a:t>
            </a:r>
            <a:r>
              <a:rPr lang="fi-FI" dirty="0" smtClean="0"/>
              <a:t>ja kansainvälistymisvalmiuksien </a:t>
            </a:r>
            <a:r>
              <a:rPr lang="fi-FI" dirty="0"/>
              <a:t>valmennusta alueen matkailualan pk-yrityksille ja muille matkailutoimijoille, </a:t>
            </a:r>
            <a:r>
              <a:rPr lang="fi-FI" dirty="0" smtClean="0"/>
              <a:t>teemoina esim</a:t>
            </a:r>
            <a:r>
              <a:rPr lang="fi-FI" dirty="0"/>
              <a:t>. kohderyhmäosaaminen, tuotteistus, verkkokauppaosaaminen, palveluvalmiuksien kehittäminen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23.1.2018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92586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4. Vaikuttavuusarviointi</a:t>
            </a:r>
            <a:br>
              <a:rPr lang="fi-FI" dirty="0"/>
            </a:b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2132856"/>
            <a:ext cx="8064000" cy="3591144"/>
          </a:xfrm>
        </p:spPr>
        <p:txBody>
          <a:bodyPr/>
          <a:lstStyle/>
          <a:p>
            <a:r>
              <a:rPr lang="fi-FI" dirty="0" smtClean="0"/>
              <a:t>Selvitetään </a:t>
            </a:r>
            <a:r>
              <a:rPr lang="fi-FI" dirty="0"/>
              <a:t>Kanta-Hämeen matkailun lähtötilanne hankkeen alkaessa</a:t>
            </a:r>
          </a:p>
          <a:p>
            <a:r>
              <a:rPr lang="fi-FI" dirty="0" smtClean="0"/>
              <a:t>Arvioidaan </a:t>
            </a:r>
            <a:r>
              <a:rPr lang="fi-FI" dirty="0"/>
              <a:t>hankkeen aikaan saama vaikuttavuus matkailuyrityksissä loppukartoituksen avulla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23.1.2018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13617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5. Tavoitteena on tukea Western </a:t>
            </a:r>
            <a:r>
              <a:rPr lang="fi-FI" dirty="0" err="1"/>
              <a:t>Lakeland</a:t>
            </a:r>
            <a:r>
              <a:rPr lang="fi-FI" dirty="0"/>
              <a:t> yhteistyötä</a:t>
            </a:r>
            <a:br>
              <a:rPr lang="fi-FI" dirty="0"/>
            </a:b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2132856"/>
            <a:ext cx="8064000" cy="3591144"/>
          </a:xfrm>
        </p:spPr>
        <p:txBody>
          <a:bodyPr/>
          <a:lstStyle/>
          <a:p>
            <a:r>
              <a:rPr lang="fi-FI" dirty="0" smtClean="0"/>
              <a:t>Toteutetaan </a:t>
            </a:r>
            <a:r>
              <a:rPr lang="fi-FI" dirty="0"/>
              <a:t>Western </a:t>
            </a:r>
            <a:r>
              <a:rPr lang="fi-FI" dirty="0" err="1"/>
              <a:t>Lakeland</a:t>
            </a:r>
            <a:r>
              <a:rPr lang="fi-FI" dirty="0"/>
              <a:t> yhteistyössä sovittavia toimenpiteitä vuosina 2018-2019</a:t>
            </a:r>
            <a:r>
              <a:rPr lang="fi-FI" dirty="0" smtClean="0"/>
              <a:t>.</a:t>
            </a:r>
          </a:p>
          <a:p>
            <a:r>
              <a:rPr lang="fi-FI" dirty="0" smtClean="0"/>
              <a:t>Tarkentuu kevään 2018 aikana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23.1.2018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55371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Ohjausryhmä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124744"/>
            <a:ext cx="8064000" cy="4599256"/>
          </a:xfrm>
        </p:spPr>
        <p:txBody>
          <a:bodyPr/>
          <a:lstStyle/>
          <a:p>
            <a:r>
              <a:rPr lang="fi-FI" sz="2000" dirty="0" smtClean="0"/>
              <a:t>Hanna </a:t>
            </a:r>
            <a:r>
              <a:rPr lang="fi-FI" sz="2000" dirty="0"/>
              <a:t>Mamia, Suomen Lasimuseo</a:t>
            </a:r>
          </a:p>
          <a:p>
            <a:r>
              <a:rPr lang="fi-FI" sz="2000" dirty="0"/>
              <a:t>Hannu-Heikki Saarinen, Forssan yrityskehitys Oy</a:t>
            </a:r>
          </a:p>
          <a:p>
            <a:r>
              <a:rPr lang="fi-FI" sz="2000" dirty="0"/>
              <a:t>Juha-Pekka Tuominen </a:t>
            </a:r>
            <a:r>
              <a:rPr lang="fi-FI" sz="2000" dirty="0" err="1"/>
              <a:t>Petäys</a:t>
            </a:r>
            <a:r>
              <a:rPr lang="fi-FI" sz="2000" dirty="0"/>
              <a:t> </a:t>
            </a:r>
            <a:r>
              <a:rPr lang="fi-FI" sz="2000" dirty="0" err="1"/>
              <a:t>Resort</a:t>
            </a:r>
            <a:r>
              <a:rPr lang="fi-FI" sz="2000" dirty="0"/>
              <a:t> Oy</a:t>
            </a:r>
          </a:p>
          <a:p>
            <a:r>
              <a:rPr lang="fi-FI" sz="2000" dirty="0"/>
              <a:t>Jyrki Käki, Lopen kunta</a:t>
            </a:r>
          </a:p>
          <a:p>
            <a:r>
              <a:rPr lang="fi-FI" sz="2000" dirty="0"/>
              <a:t>Karoliina Frank, </a:t>
            </a:r>
            <a:r>
              <a:rPr lang="fi-FI" sz="2000" dirty="0" err="1"/>
              <a:t>Vekkaliikenne</a:t>
            </a:r>
            <a:r>
              <a:rPr lang="fi-FI" sz="2000" dirty="0"/>
              <a:t> Oy</a:t>
            </a:r>
          </a:p>
          <a:p>
            <a:r>
              <a:rPr lang="fi-FI" sz="2000" dirty="0"/>
              <a:t>Kati Tiitola, Linnan Kehitys</a:t>
            </a:r>
          </a:p>
          <a:p>
            <a:r>
              <a:rPr lang="fi-FI" sz="2000" dirty="0"/>
              <a:t>Mari Rauhaniemi, Forssan Matkatoimisto Oy</a:t>
            </a:r>
          </a:p>
          <a:p>
            <a:r>
              <a:rPr lang="fi-FI" sz="2000" dirty="0"/>
              <a:t>Mika Herpiö, Riihimäen kaupunki</a:t>
            </a:r>
          </a:p>
          <a:p>
            <a:r>
              <a:rPr lang="fi-FI" sz="2000" dirty="0"/>
              <a:t>Minna Takala, Hämeen liitto (rahoittajan edustaja, osallistumisoikeus)</a:t>
            </a:r>
          </a:p>
          <a:p>
            <a:r>
              <a:rPr lang="fi-FI" sz="2000" dirty="0"/>
              <a:t>Tiina Koski, Vispilä Oy</a:t>
            </a:r>
          </a:p>
          <a:p>
            <a:r>
              <a:rPr lang="fi-FI" sz="2000" dirty="0"/>
              <a:t>Hämeen ammattikorkeakoulu, hankepalveluiden edustaja</a:t>
            </a:r>
          </a:p>
          <a:p>
            <a:r>
              <a:rPr lang="fi-FI" sz="2000" dirty="0"/>
              <a:t>Sekä hankkeen toteuttajatiimi: Mari Noromies, Outi </a:t>
            </a:r>
            <a:r>
              <a:rPr lang="fi-FI" sz="2000" dirty="0" smtClean="0"/>
              <a:t>Mertamo,</a:t>
            </a:r>
          </a:p>
          <a:p>
            <a:pPr marL="0" indent="0">
              <a:buNone/>
            </a:pPr>
            <a:r>
              <a:rPr lang="fi-FI" sz="2000" dirty="0" smtClean="0"/>
              <a:t>Reima </a:t>
            </a:r>
            <a:r>
              <a:rPr lang="fi-FI" sz="2000" dirty="0"/>
              <a:t>Ojanen ja Kirsi Sippola</a:t>
            </a:r>
          </a:p>
          <a:p>
            <a:endParaRPr lang="fi-FI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23.1.2018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63229709"/>
      </p:ext>
    </p:extLst>
  </p:cSld>
  <p:clrMapOvr>
    <a:masterClrMapping/>
  </p:clrMapOvr>
</p:sld>
</file>

<file path=ppt/theme/theme1.xml><?xml version="1.0" encoding="utf-8"?>
<a:theme xmlns:a="http://schemas.openxmlformats.org/drawingml/2006/main" name="TEM_Rakennerahastot_2014-2020_mallipohja_EAKR_FI_7.14">
  <a:themeElements>
    <a:clrScheme name="TEM_Rakennerahastot">
      <a:dk1>
        <a:sysClr val="windowText" lastClr="000000"/>
      </a:dk1>
      <a:lt1>
        <a:srgbClr val="FFFFFF"/>
      </a:lt1>
      <a:dk2>
        <a:srgbClr val="646464"/>
      </a:dk2>
      <a:lt2>
        <a:srgbClr val="FFFFFF"/>
      </a:lt2>
      <a:accent1>
        <a:srgbClr val="8CBE41"/>
      </a:accent1>
      <a:accent2>
        <a:srgbClr val="5BC6E8"/>
      </a:accent2>
      <a:accent3>
        <a:srgbClr val="009FDA"/>
      </a:accent3>
      <a:accent4>
        <a:srgbClr val="5F378C"/>
      </a:accent4>
      <a:accent5>
        <a:srgbClr val="E2007A"/>
      </a:accent5>
      <a:accent6>
        <a:srgbClr val="F6921E"/>
      </a:accent6>
      <a:hlink>
        <a:srgbClr val="00549F"/>
      </a:hlink>
      <a:folHlink>
        <a:srgbClr val="00B299"/>
      </a:folHlink>
    </a:clrScheme>
    <a:fontScheme name="TEM_Rakennerahast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D260D9E180C632428A0A27B40A6C4123" ma:contentTypeVersion="1" ma:contentTypeDescription="Luo uusi asiakirja." ma:contentTypeScope="" ma:versionID="efd4b5c5ff940fd94965fd88af04b1d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c41fa38566c5dfcabfa1df2b84f69da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Ajoituksen alkamispäivämäärä" ma:description="Ajoituksen alkamispäivämäärä on julkaisuominaisuuden luoma sivustosarake. Sillä määritetään päivämäärä ja kellonaika, jolloin vierailijat näkevät sivuston ensimmäisen kerran." ma:hidden="true" ma:internalName="PublishingStartDate">
      <xsd:simpleType>
        <xsd:restriction base="dms:Unknown"/>
      </xsd:simpleType>
    </xsd:element>
    <xsd:element name="PublishingExpirationDate" ma:index="9" nillable="true" ma:displayName="Ajoituksen päättymispäivämäärä" ma:description="Ajoituksen päättymispäivämäärä on julkaisuominaisuuden luoma sivustosarake. Sillä määritetään päivämäärä ja kellonaika, jolloin vierailijat eivät enää näe tätä sivustoa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61ADE6D-D9B1-489B-B067-E2354045700B}"/>
</file>

<file path=customXml/itemProps2.xml><?xml version="1.0" encoding="utf-8"?>
<ds:datastoreItem xmlns:ds="http://schemas.openxmlformats.org/officeDocument/2006/customXml" ds:itemID="{71ADF8FB-933C-4540-9808-1F9D0EFFCBF4}"/>
</file>

<file path=customXml/itemProps3.xml><?xml version="1.0" encoding="utf-8"?>
<ds:datastoreItem xmlns:ds="http://schemas.openxmlformats.org/officeDocument/2006/customXml" ds:itemID="{CAE3C417-D71D-4A4D-BE8C-8868DE4D1E62}"/>
</file>

<file path=docProps/app.xml><?xml version="1.0" encoding="utf-8"?>
<Properties xmlns="http://schemas.openxmlformats.org/officeDocument/2006/extended-properties" xmlns:vt="http://schemas.openxmlformats.org/officeDocument/2006/docPropsVTypes">
  <Template>TEM_Rakennerahastot_2014-2020_mallipohja_EAKR_FI_7.14</Template>
  <TotalTime>281</TotalTime>
  <Words>426</Words>
  <Application>Microsoft Office PowerPoint</Application>
  <PresentationFormat>On-screen Show (4:3)</PresentationFormat>
  <Paragraphs>96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TEM_Rakennerahastot_2014-2020_mallipohja_EAKR_FI_7.14</vt:lpstr>
      <vt:lpstr>Let’s Go Tavastia!</vt:lpstr>
      <vt:lpstr>Let’s Go Tavastia!</vt:lpstr>
      <vt:lpstr>Hankkeen tavoitteet </vt:lpstr>
      <vt:lpstr>1. Kanta-Hämeen matkailullisten kärkien kirkastaminen, toimenpiteet </vt:lpstr>
      <vt:lpstr>2. Kielivalinnat, markkinointipilotit sekä gotavastia.fi -sivuston kehittäminen </vt:lpstr>
      <vt:lpstr>3. Kv-valmiuksien valmennus </vt:lpstr>
      <vt:lpstr>4. Vaikuttavuusarviointi </vt:lpstr>
      <vt:lpstr>5. Tavoitteena on tukea Western Lakeland yhteistyötä </vt:lpstr>
      <vt:lpstr>Ohjausryhmä</vt:lpstr>
      <vt:lpstr>Kysy lisää: </vt:lpstr>
    </vt:vector>
  </TitlesOfParts>
  <Company>VIP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temlyrale1</dc:creator>
  <cp:lastModifiedBy>Kirsi Sippola</cp:lastModifiedBy>
  <cp:revision>54</cp:revision>
  <cp:lastPrinted>2015-05-25T12:09:00Z</cp:lastPrinted>
  <dcterms:created xsi:type="dcterms:W3CDTF">2014-07-07T12:15:05Z</dcterms:created>
  <dcterms:modified xsi:type="dcterms:W3CDTF">2018-01-23T08:32:12Z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0x010100D260D9E180C632428A0A27B40A6C4123</vt:lpwstr>
  </property>
</Properties>
</file>