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54" r:id="rId2"/>
    <p:sldId id="355" r:id="rId3"/>
    <p:sldId id="362" r:id="rId4"/>
    <p:sldId id="356" r:id="rId5"/>
    <p:sldId id="357" r:id="rId6"/>
    <p:sldId id="358" r:id="rId7"/>
    <p:sldId id="359" r:id="rId8"/>
    <p:sldId id="360" r:id="rId9"/>
    <p:sldId id="3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DEDED"/>
    <a:srgbClr val="88BD23"/>
    <a:srgbClr val="002F5B"/>
    <a:srgbClr val="0075BE"/>
    <a:srgbClr val="0062A7"/>
    <a:srgbClr val="D3D800"/>
    <a:srgbClr val="00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9"/>
    <p:restoredTop sz="94544"/>
  </p:normalViewPr>
  <p:slideViewPr>
    <p:cSldViewPr snapToGrid="0" snapToObjects="1" showGuides="1">
      <p:cViewPr varScale="1">
        <p:scale>
          <a:sx n="65" d="100"/>
          <a:sy n="65" d="100"/>
        </p:scale>
        <p:origin x="46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6015-B525-3D41-9F8F-EE572C254ABE}" type="datetimeFigureOut">
              <a:rPr lang="fi-FI" smtClean="0"/>
              <a:t>1.12.2023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5DA3-6718-1B49-8FF5-258DDF863F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28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logolla F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 userDrawn="1"/>
        </p:nvSpPr>
        <p:spPr>
          <a:xfrm>
            <a:off x="0" y="2301586"/>
            <a:ext cx="12192000" cy="22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Arial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08989-5134-2543-8713-B6503AAE5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6690" y="2310176"/>
            <a:ext cx="6558621" cy="22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39EA95-DE4A-424E-AE6D-CD9E6CD3B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832437-0311-0545-BFCF-088015338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13" y="3048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279E-F00B-264A-8615-7B9D82C8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9A75D3-8517-1146-9720-72AE57AA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32783-DE99-FA4C-B922-99727FB05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" y="521"/>
            <a:ext cx="12190151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ACB155-97B6-4D40-A173-F4CEBB13F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521"/>
            <a:ext cx="12190147" cy="68569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86D6D5-076B-554C-A7E9-6E8CFCBC7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1576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520"/>
            <a:ext cx="12190149" cy="685695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4CAA4B-32D8-D34C-BF8D-3008CF3D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8" y="52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logolla 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 userDrawn="1"/>
        </p:nvSpPr>
        <p:spPr>
          <a:xfrm>
            <a:off x="0" y="2301586"/>
            <a:ext cx="12192000" cy="22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Arial Regular"/>
            </a:endParaRPr>
          </a:p>
        </p:txBody>
      </p:sp>
      <p:pic>
        <p:nvPicPr>
          <p:cNvPr id="4" name="Kuva 3" descr="Ministry of Agriculture and Forestry of Fin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25" y="2301586"/>
            <a:ext cx="8956949" cy="22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34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8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9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E0C45B-7465-E240-B6D3-6FFDDDF1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32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0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A8E0CD-2BD5-6F43-A223-7E1C6278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8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EE9BF-9E5B-2244-9576-B0D5ED64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38" y="521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9B3364-7B62-EA45-B7E4-9301B5C459F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Autofit/>
          </a:bodyPr>
          <a:lstStyle>
            <a:lvl1pPr marL="0" indent="0" algn="ctr">
              <a:buNone/>
              <a:defRPr sz="14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295E90-4052-914E-B939-EB14C2D3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9A6705-119A-264D-B71A-B8988BE190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94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6105419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ACDDF0-3262-234C-A075-BC0D935C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8A2CDA-1C3A-0C41-B281-08EC34E0138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21" y="13272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logolla S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 userDrawn="1"/>
        </p:nvSpPr>
        <p:spPr>
          <a:xfrm>
            <a:off x="0" y="2301586"/>
            <a:ext cx="12192000" cy="22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Arial Regular"/>
            </a:endParaRPr>
          </a:p>
        </p:txBody>
      </p:sp>
      <p:pic>
        <p:nvPicPr>
          <p:cNvPr id="3" name="Kuva 2" descr="Jord- och skogsbruksministerie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79" y="2301675"/>
            <a:ext cx="6838841" cy="22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3060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19" y="371122"/>
            <a:ext cx="6953506" cy="1686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8FAB2A-4222-654B-AB95-220C6BE37F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87319" y="2152062"/>
            <a:ext cx="7666095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14256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B4EFF-307A-E147-83A4-ABF4A2428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C722D1-FA31-4940-8BD1-421C15AEEA0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60120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B0F86B-AB84-7A41-A60D-CD6718BD8ED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242598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143527-32D0-9F4A-8E24-AA1998FD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8FCC45-C6DD-7B40-A552-A0C509D23CE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0120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8EE4CF-E4D6-C649-9228-1D6F3155131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4259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9FB142-2739-5840-AE3B-707D732B4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C948641-6324-2C4E-8E41-5C6685E8DB1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284609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D000EAE-B6E3-7949-B464-A3F5C7CE6B4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76698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1D0D75-80AD-504C-B128-B1C2C9BF9A75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926000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5BDD379-F172-C141-BBAA-6F24F4137AE2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2284609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CA66CA6-59A9-7149-B7B6-122A85A8E6E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926000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0FDC78-CD04-C248-936D-4E535C556FA1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576698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DB94EF-40A9-134C-A16A-9F12A7B3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3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B2900E-C3A0-A34C-B548-6B0DD892D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D623471-4980-9641-B3B4-4B85FB9A32F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72935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D3FB280-2B1E-194E-B740-5E2F1300A424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3614326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6745DA5-3D02-834C-9004-6EA74085AD4E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25571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511C7F-3548-AF44-87F8-EE78B514AC03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8897107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AA93D3-A9A9-4145-B0C2-4CDEBDC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D247B6A-6DD6-8E4F-89F7-D036D882B9F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72934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D3AEF14-403E-0D49-9752-CCB3AC97D08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614325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767C64C-BE03-3C49-8F5E-F21FA49C2B71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25571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505BD62-B4F5-0046-B316-96AE1E1D8667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89710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3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89" y="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02" y="365125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02" y="365125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t 2 palstaa, otsikko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9087-53CC-FF44-9A30-AE9D41C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27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6C178-61AC-C148-AA6D-032ACA63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0E9A-28E5-7540-BB0A-C5978482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3474"/>
            <a:ext cx="5157787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6E82A-08A3-4944-A393-1DFF5854B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3474"/>
            <a:ext cx="5183188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8228E-A85B-BB43-AEB1-3325048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5523ED-6704-5347-BE67-573A7B1ED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02" y="365125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88" y="156102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teksti 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181370"/>
            <a:ext cx="9080569" cy="2852737"/>
          </a:xfrm>
          <a:effectLst/>
        </p:spPr>
        <p:txBody>
          <a:bodyPr anchor="b">
            <a:normAutofit/>
          </a:bodyPr>
          <a:lstStyle>
            <a:lvl1pPr>
              <a:defRPr sz="5400" spc="-50" baseline="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227248"/>
            <a:ext cx="9080569" cy="2259479"/>
          </a:xfrm>
          <a:effectLst>
            <a:glow rad="546100">
              <a:schemeClr val="tx1">
                <a:alpha val="84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F480C-8508-5A4D-9436-22E96D7B7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99" y="180735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7B95-9AC7-A043-B8FD-E3021C1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84559-CC17-CE46-9193-51A9D8A0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49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1" r:id="rId2"/>
    <p:sldLayoutId id="2147483692" r:id="rId3"/>
    <p:sldLayoutId id="2147483651" r:id="rId4"/>
    <p:sldLayoutId id="2147483650" r:id="rId5"/>
    <p:sldLayoutId id="2147483652" r:id="rId6"/>
    <p:sldLayoutId id="2147483653" r:id="rId7"/>
    <p:sldLayoutId id="2147483673" r:id="rId8"/>
    <p:sldLayoutId id="2147483667" r:id="rId9"/>
    <p:sldLayoutId id="2147483668" r:id="rId10"/>
    <p:sldLayoutId id="2147483669" r:id="rId11"/>
    <p:sldLayoutId id="2147483684" r:id="rId12"/>
    <p:sldLayoutId id="2147483655" r:id="rId13"/>
    <p:sldLayoutId id="2147483661" r:id="rId14"/>
    <p:sldLayoutId id="2147483674" r:id="rId15"/>
    <p:sldLayoutId id="2147483664" r:id="rId16"/>
    <p:sldLayoutId id="2147483676" r:id="rId17"/>
    <p:sldLayoutId id="2147483677" r:id="rId18"/>
    <p:sldLayoutId id="2147483665" r:id="rId19"/>
    <p:sldLayoutId id="2147483678" r:id="rId20"/>
    <p:sldLayoutId id="2147483679" r:id="rId21"/>
    <p:sldLayoutId id="2147483680" r:id="rId22"/>
    <p:sldLayoutId id="2147483666" r:id="rId23"/>
    <p:sldLayoutId id="2147483681" r:id="rId24"/>
    <p:sldLayoutId id="2147483682" r:id="rId25"/>
    <p:sldLayoutId id="2147483683" r:id="rId26"/>
    <p:sldLayoutId id="2147483659" r:id="rId27"/>
    <p:sldLayoutId id="2147483660" r:id="rId28"/>
    <p:sldLayoutId id="2147483662" r:id="rId29"/>
    <p:sldLayoutId id="2147483663" r:id="rId30"/>
    <p:sldLayoutId id="2147483686" r:id="rId31"/>
    <p:sldLayoutId id="2147483685" r:id="rId32"/>
    <p:sldLayoutId id="2147483689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omuravintola.fi/luru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79944" y="2133600"/>
            <a:ext cx="8815587" cy="2852737"/>
          </a:xfrm>
        </p:spPr>
        <p:txBody>
          <a:bodyPr>
            <a:normAutofit/>
          </a:bodyPr>
          <a:lstStyle/>
          <a:p>
            <a:r>
              <a:rPr lang="fi-FI" spc="-120" dirty="0">
                <a:solidFill>
                  <a:srgbClr val="FFFFFF"/>
                </a:solidFill>
              </a:rPr>
              <a:t>Luomu 2.0  - </a:t>
            </a:r>
            <a:r>
              <a:rPr lang="fi-FI" spc="-120" dirty="0" smtClean="0">
                <a:solidFill>
                  <a:srgbClr val="FFFFFF"/>
                </a:solidFill>
              </a:rPr>
              <a:t>toimeenpanosuunnitelma</a:t>
            </a:r>
            <a:r>
              <a:rPr lang="fi-FI" dirty="0" smtClean="0">
                <a:solidFill>
                  <a:srgbClr val="FFFFFF"/>
                </a:solidFill>
              </a:rPr>
              <a:t>  </a:t>
            </a:r>
            <a:r>
              <a:rPr lang="fi-FI" dirty="0">
                <a:solidFill>
                  <a:srgbClr val="FFFFFF"/>
                </a:solidFill>
              </a:rPr>
              <a:t>vuoteen 2030</a:t>
            </a:r>
            <a:endParaRPr lang="sv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2999" y="4724400"/>
            <a:ext cx="8815587" cy="2259479"/>
          </a:xfrm>
        </p:spPr>
        <p:txBody>
          <a:bodyPr/>
          <a:lstStyle/>
          <a:p>
            <a:pPr marL="12700" marR="276225">
              <a:lnSpc>
                <a:spcPct val="138600"/>
              </a:lnSpc>
              <a:spcBef>
                <a:spcPts val="100"/>
              </a:spcBef>
            </a:pPr>
            <a:r>
              <a:rPr lang="fi-FI" dirty="0">
                <a:solidFill>
                  <a:srgbClr val="FFFFFF"/>
                </a:solidFill>
              </a:rPr>
              <a:t>Luomu kaikkeen ruoka-alan </a:t>
            </a:r>
            <a:r>
              <a:rPr lang="fi-FI" dirty="0" smtClean="0">
                <a:solidFill>
                  <a:srgbClr val="FFFFFF"/>
                </a:solidFill>
              </a:rPr>
              <a:t>kehittämiseen</a:t>
            </a:r>
          </a:p>
          <a:p>
            <a:pPr marL="12700" marR="276225">
              <a:lnSpc>
                <a:spcPct val="138600"/>
              </a:lnSpc>
              <a:spcBef>
                <a:spcPts val="100"/>
              </a:spcBef>
            </a:pPr>
            <a:endParaRPr lang="fi-FI" dirty="0" smtClean="0">
              <a:solidFill>
                <a:srgbClr val="FFFFFF"/>
              </a:solidFill>
            </a:endParaRPr>
          </a:p>
          <a:p>
            <a:pPr marL="12700" marR="276225">
              <a:lnSpc>
                <a:spcPct val="138600"/>
              </a:lnSpc>
              <a:spcBef>
                <a:spcPts val="100"/>
              </a:spcBef>
            </a:pPr>
            <a:r>
              <a:rPr lang="fi-FI" dirty="0" smtClean="0">
                <a:solidFill>
                  <a:srgbClr val="FFFFFF"/>
                </a:solidFill>
              </a:rPr>
              <a:t>Kirsi Heinonen, maa- ja metsätalousministeriö</a:t>
            </a:r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BB522-C2A2-944F-BE3C-E8AEDC463307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LUOMU 2.0 -</a:t>
            </a:r>
            <a:r>
              <a:rPr lang="en-US" dirty="0" err="1"/>
              <a:t>ohjelman</a:t>
            </a:r>
            <a:r>
              <a:rPr lang="en-US" dirty="0"/>
              <a:t> </a:t>
            </a:r>
            <a:r>
              <a:rPr lang="en-US" dirty="0" err="1"/>
              <a:t>toimeenpano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59859"/>
            <a:ext cx="10515600" cy="4617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/>
              <a:t>Luomualan ja satotasojen kasvattaminen, tuotannon lisääminen ja laadun parantaminen </a:t>
            </a:r>
            <a:endParaRPr lang="fi-FI" sz="2800" b="1" dirty="0" smtClean="0"/>
          </a:p>
          <a:p>
            <a:r>
              <a:rPr lang="fi-FI" sz="2800" dirty="0" smtClean="0"/>
              <a:t>Valmisteltu </a:t>
            </a:r>
            <a:r>
              <a:rPr lang="fi-FI" sz="2800" dirty="0"/>
              <a:t>yhdessä alan toimijoiden ja sidosryhmien </a:t>
            </a:r>
            <a:r>
              <a:rPr lang="fi-FI" sz="2800" dirty="0" smtClean="0"/>
              <a:t>kanssa</a:t>
            </a:r>
          </a:p>
          <a:p>
            <a:r>
              <a:rPr lang="fi-FI" sz="2800" dirty="0" smtClean="0"/>
              <a:t>Toimeenpanotyöryhmien </a:t>
            </a:r>
            <a:r>
              <a:rPr lang="fi-FI" sz="2800" dirty="0"/>
              <a:t>toimikausi </a:t>
            </a:r>
            <a:r>
              <a:rPr lang="fi-FI" sz="2800" dirty="0" smtClean="0"/>
              <a:t>15.10.2021 </a:t>
            </a:r>
            <a:r>
              <a:rPr lang="fi-FI" sz="2800" dirty="0"/>
              <a:t>- </a:t>
            </a:r>
            <a:r>
              <a:rPr lang="fi-FI" sz="2800" dirty="0" smtClean="0"/>
              <a:t>31.12.2026.</a:t>
            </a:r>
          </a:p>
          <a:p>
            <a:r>
              <a:rPr lang="fi-FI" sz="2800" dirty="0" smtClean="0"/>
              <a:t>Luomufoorumi 7.-8.2.2024 Kouvolassa</a:t>
            </a:r>
          </a:p>
          <a:p>
            <a:r>
              <a:rPr lang="fi-FI" sz="2800" dirty="0" smtClean="0"/>
              <a:t>Luomuohjelman </a:t>
            </a:r>
            <a:r>
              <a:rPr lang="fi-FI" sz="2800" dirty="0"/>
              <a:t>väliarviointi </a:t>
            </a:r>
            <a:r>
              <a:rPr lang="fi-FI" sz="2800" dirty="0" smtClean="0"/>
              <a:t>2027</a:t>
            </a:r>
          </a:p>
          <a:p>
            <a:r>
              <a:rPr lang="fi-FI" sz="2800" dirty="0" smtClean="0"/>
              <a:t>Tutkimuksen</a:t>
            </a:r>
            <a:r>
              <a:rPr lang="fi-FI" sz="2800" dirty="0"/>
              <a:t>, neuvonnan ja koulutuksen merkitys tavoitteiden </a:t>
            </a:r>
            <a:r>
              <a:rPr lang="fi-FI" sz="2800" dirty="0" smtClean="0"/>
              <a:t>saavuttamiseksi LUKOKE.-hanke (MMM:n rahoitus)</a:t>
            </a:r>
            <a:endParaRPr lang="en-US" sz="2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66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Tavoitteet</a:t>
            </a:r>
            <a:r>
              <a:rPr lang="en-US" sz="7200" dirty="0"/>
              <a:t> ja </a:t>
            </a:r>
            <a:r>
              <a:rPr lang="en-US" sz="7200" dirty="0" err="1" smtClean="0"/>
              <a:t>toimenpiteet</a:t>
            </a:r>
            <a:r>
              <a:rPr lang="en-US" sz="7200" dirty="0" smtClean="0"/>
              <a:t>  </a:t>
            </a:r>
            <a:endParaRPr lang="en-US" sz="7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6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1</a:t>
            </a:r>
            <a:r>
              <a:rPr lang="fi-FI" dirty="0"/>
              <a:t>. Luomutuotantoala 25 %</a:t>
            </a:r>
            <a:br>
              <a:rPr lang="fi-FI" dirty="0"/>
            </a:br>
            <a:r>
              <a:rPr lang="fi-FI" sz="2400" dirty="0" smtClean="0">
                <a:solidFill>
                  <a:srgbClr val="FF0000"/>
                </a:solidFill>
              </a:rPr>
              <a:t>! Luomusitoumukset laskeneet 8 % vuonna 2023, entä muutokset tuotantomäärissä</a:t>
            </a:r>
            <a:br>
              <a:rPr lang="fi-FI" sz="2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88141"/>
            <a:ext cx="10515600" cy="4688822"/>
          </a:xfrm>
        </p:spPr>
        <p:txBody>
          <a:bodyPr>
            <a:normAutofit fontScale="92500" lnSpcReduction="10000"/>
          </a:bodyPr>
          <a:lstStyle/>
          <a:p>
            <a:r>
              <a:rPr lang="fi-FI" sz="3000" dirty="0" smtClean="0"/>
              <a:t>Raaka-aineita </a:t>
            </a:r>
            <a:r>
              <a:rPr lang="fi-FI" sz="3000" dirty="0"/>
              <a:t>kysyntää </a:t>
            </a:r>
            <a:r>
              <a:rPr lang="fi-FI" sz="3000" dirty="0" smtClean="0"/>
              <a:t>vastaavasti, tuotannon tehostaminen</a:t>
            </a:r>
          </a:p>
          <a:p>
            <a:r>
              <a:rPr lang="fi-FI" sz="3000" dirty="0" smtClean="0"/>
              <a:t>Hehtaarisatojen </a:t>
            </a:r>
            <a:r>
              <a:rPr lang="fi-FI" sz="3000" dirty="0"/>
              <a:t>ja viljelyvarmuuden </a:t>
            </a:r>
            <a:r>
              <a:rPr lang="fi-FI" sz="3000" dirty="0" smtClean="0"/>
              <a:t>kasvattaminen</a:t>
            </a:r>
          </a:p>
          <a:p>
            <a:r>
              <a:rPr lang="fi-FI" sz="3000" dirty="0" smtClean="0"/>
              <a:t>Viljelytapojen </a:t>
            </a:r>
            <a:r>
              <a:rPr lang="fi-FI" sz="3000" dirty="0"/>
              <a:t>kehittäminen, viljelijöiden osaamisen ja yhteistyön lisääminen koulutuksen ja neuvonnan </a:t>
            </a:r>
            <a:r>
              <a:rPr lang="fi-FI" sz="3000" dirty="0" smtClean="0"/>
              <a:t>keinoin</a:t>
            </a:r>
          </a:p>
          <a:p>
            <a:r>
              <a:rPr lang="fi-FI" sz="3000" dirty="0" smtClean="0"/>
              <a:t>Erikoiskasvien </a:t>
            </a:r>
            <a:r>
              <a:rPr lang="fi-FI" sz="3000" dirty="0"/>
              <a:t>viljelyyn </a:t>
            </a:r>
            <a:r>
              <a:rPr lang="fi-FI" sz="3000" dirty="0" smtClean="0"/>
              <a:t>kannustaminen</a:t>
            </a:r>
          </a:p>
          <a:p>
            <a:r>
              <a:rPr lang="fi-FI" sz="3000" dirty="0" smtClean="0"/>
              <a:t>Mehiläistalouden kasvattaminen</a:t>
            </a:r>
          </a:p>
          <a:p>
            <a:r>
              <a:rPr lang="fi-FI" sz="3000" dirty="0" smtClean="0"/>
              <a:t> </a:t>
            </a:r>
            <a:r>
              <a:rPr lang="fi-FI" sz="3000" dirty="0"/>
              <a:t>Avomaan vihannesten ja kasvihuoneviljelyn pullonkaulojen selvittäminen (kasvualustat) </a:t>
            </a:r>
            <a:endParaRPr lang="fi-FI" sz="3000" dirty="0" smtClean="0"/>
          </a:p>
          <a:p>
            <a:r>
              <a:rPr lang="fi-FI" sz="3000" dirty="0" smtClean="0"/>
              <a:t>Luomusiementen </a:t>
            </a:r>
            <a:r>
              <a:rPr lang="fi-FI" sz="3000" dirty="0"/>
              <a:t>tuotannon kehittäminen</a:t>
            </a:r>
            <a:endParaRPr lang="en-US" sz="3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3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Ammattikeittiöiden luomun käytön lisääminen – käyttötavoite 18 % 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800" dirty="0"/>
              <a:t>Luomun lisäarvo ja ekologiset hyödyt </a:t>
            </a:r>
            <a:r>
              <a:rPr lang="fi-FI" sz="2800" dirty="0" smtClean="0"/>
              <a:t>näkyviin,</a:t>
            </a:r>
            <a:endParaRPr lang="fi-FI" sz="2800" dirty="0"/>
          </a:p>
          <a:p>
            <a:r>
              <a:rPr lang="fi-FI" sz="2800" dirty="0"/>
              <a:t>Vuoropuhelun lisääminen ketjun eri osissa ja </a:t>
            </a:r>
            <a:r>
              <a:rPr lang="fi-FI" sz="2800" dirty="0" smtClean="0"/>
              <a:t>välillä,</a:t>
            </a:r>
            <a:endParaRPr lang="fi-FI" sz="2800" dirty="0"/>
          </a:p>
          <a:p>
            <a:r>
              <a:rPr lang="fi-FI" sz="2800" dirty="0"/>
              <a:t>Tukkujen luomuvalikoiman lisääminen, tiedotusta tarjonnasta </a:t>
            </a:r>
            <a:r>
              <a:rPr lang="fi-FI" sz="2800" dirty="0" smtClean="0"/>
              <a:t>parannettava,</a:t>
            </a:r>
          </a:p>
          <a:p>
            <a:r>
              <a:rPr lang="fi-FI" sz="2800" dirty="0" smtClean="0"/>
              <a:t>Luomun </a:t>
            </a:r>
            <a:r>
              <a:rPr lang="fi-FI" sz="2800" dirty="0"/>
              <a:t>osuutta lisättävä </a:t>
            </a:r>
            <a:r>
              <a:rPr lang="fi-FI" sz="2800" dirty="0" smtClean="0"/>
              <a:t>kouluruokailussa. Ateria voidaan koota osin luomusta mm. hyödyntämällä EU:n koulumaito- ja hedelmätukea,</a:t>
            </a:r>
            <a:endParaRPr lang="fi-FI" sz="2800" dirty="0"/>
          </a:p>
          <a:p>
            <a:r>
              <a:rPr lang="fi-FI" sz="2800" dirty="0"/>
              <a:t>Portaat luomuun - vaikuttavuus </a:t>
            </a:r>
            <a:r>
              <a:rPr lang="fi-FI" sz="2800" dirty="0" smtClean="0"/>
              <a:t>ja mahdolliset kehittämiskohteet selvityksessä,</a:t>
            </a:r>
          </a:p>
          <a:p>
            <a:r>
              <a:rPr lang="fi-FI" dirty="0" err="1"/>
              <a:t>Luomutetaan</a:t>
            </a:r>
            <a:r>
              <a:rPr lang="fi-FI" dirty="0"/>
              <a:t> ruokapalvelut –hanke Ruokaketjun kehittämishankkeena. Hanke </a:t>
            </a:r>
            <a:r>
              <a:rPr lang="fi-FI" dirty="0" smtClean="0"/>
              <a:t>jatkuu </a:t>
            </a:r>
            <a:r>
              <a:rPr lang="fi-FI" dirty="0"/>
              <a:t>elokuuhun </a:t>
            </a:r>
            <a:r>
              <a:rPr lang="fi-FI" dirty="0" smtClean="0"/>
              <a:t>2024. Hanke lisää </a:t>
            </a:r>
            <a:r>
              <a:rPr lang="fi-FI" dirty="0"/>
              <a:t>vuoropuhelua ruokapalveluiden ja alan yritysten välillä, </a:t>
            </a:r>
            <a:r>
              <a:rPr lang="fi-FI"/>
              <a:t>ja </a:t>
            </a:r>
            <a:r>
              <a:rPr lang="fi-FI" smtClean="0"/>
              <a:t>auttaa löytämään </a:t>
            </a:r>
            <a:r>
              <a:rPr lang="fi-FI" dirty="0"/>
              <a:t>ruokapalveluille uusia kotimaisia luomutuotteita. </a:t>
            </a:r>
          </a:p>
          <a:p>
            <a:r>
              <a:rPr lang="fi-FI" dirty="0"/>
              <a:t>Hankkeen sivut/tiedot ovat tässä:</a:t>
            </a:r>
          </a:p>
          <a:p>
            <a:r>
              <a:rPr lang="fi-FI" u="sng" dirty="0">
                <a:hlinkClick r:id="rId2"/>
              </a:rPr>
              <a:t>https://www.luomuravintola.fi/luru</a:t>
            </a:r>
            <a:endParaRPr lang="fi-FI" dirty="0"/>
          </a:p>
          <a:p>
            <a:endParaRPr lang="fi-FI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6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49697" cy="167998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3</a:t>
            </a:r>
            <a:r>
              <a:rPr lang="fi-FI" dirty="0"/>
              <a:t>. Luomuelintarvikkeiden valikoiman kasvattaminen ja jalostusasteen </a:t>
            </a:r>
            <a:r>
              <a:rPr lang="fi-FI" dirty="0" smtClean="0"/>
              <a:t>nostaminen</a:t>
            </a:r>
            <a:br>
              <a:rPr lang="fi-FI" dirty="0" smtClean="0"/>
            </a:br>
            <a:r>
              <a:rPr lang="fi-FI" sz="2400" dirty="0" smtClean="0">
                <a:solidFill>
                  <a:srgbClr val="FF0000"/>
                </a:solidFill>
              </a:rPr>
              <a:t>! Kaupan luomuvalikoimat pienentyneet. </a:t>
            </a:r>
            <a:br>
              <a:rPr lang="fi-FI" sz="2400" dirty="0" smtClean="0">
                <a:solidFill>
                  <a:srgbClr val="FF0000"/>
                </a:solidFill>
              </a:rPr>
            </a:br>
            <a:r>
              <a:rPr lang="fi-FI" sz="2400" dirty="0" smtClean="0">
                <a:solidFill>
                  <a:srgbClr val="FF0000"/>
                </a:solidFill>
              </a:rPr>
              <a:t>! Tuplabonukset luomuostoksista.</a:t>
            </a: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99071"/>
            <a:ext cx="10515600" cy="3630407"/>
          </a:xfrm>
        </p:spPr>
        <p:txBody>
          <a:bodyPr>
            <a:normAutofit fontScale="85000" lnSpcReduction="20000"/>
          </a:bodyPr>
          <a:lstStyle/>
          <a:p>
            <a:endParaRPr lang="fi-FI" sz="2800" dirty="0" smtClean="0"/>
          </a:p>
          <a:p>
            <a:r>
              <a:rPr lang="fi-FI" sz="2800" dirty="0" smtClean="0"/>
              <a:t>Korvamerkittyä </a:t>
            </a:r>
            <a:r>
              <a:rPr lang="fi-FI" sz="2800" dirty="0"/>
              <a:t>tutkimusrahoitusta </a:t>
            </a:r>
            <a:r>
              <a:rPr lang="fi-FI" sz="2800" dirty="0" smtClean="0"/>
              <a:t>lisättävä,</a:t>
            </a:r>
            <a:endParaRPr lang="fi-FI" sz="2800" dirty="0"/>
          </a:p>
          <a:p>
            <a:r>
              <a:rPr lang="fi-FI" sz="2800" dirty="0"/>
              <a:t>Osaamista kasvatettava, myös </a:t>
            </a:r>
            <a:r>
              <a:rPr lang="fi-FI" sz="2800" dirty="0" smtClean="0"/>
              <a:t>yliopistotasolla,</a:t>
            </a:r>
            <a:endParaRPr lang="fi-FI" sz="2800" dirty="0"/>
          </a:p>
          <a:p>
            <a:r>
              <a:rPr lang="fi-FI" sz="2800" dirty="0"/>
              <a:t>Yritysten, hankintaorganisaatioiden ja ruokapalveluiden kohtaamista </a:t>
            </a:r>
            <a:r>
              <a:rPr lang="fi-FI" sz="2800" dirty="0" smtClean="0"/>
              <a:t>helpotettava,</a:t>
            </a:r>
            <a:endParaRPr lang="fi-FI" sz="2800" dirty="0"/>
          </a:p>
          <a:p>
            <a:r>
              <a:rPr lang="fi-FI" sz="2800" dirty="0"/>
              <a:t>Sopimustuotantoa lisättävä raaka-aineiden saatavuuden </a:t>
            </a:r>
            <a:r>
              <a:rPr lang="fi-FI" sz="2800" dirty="0" smtClean="0"/>
              <a:t>helpottamiseksi,</a:t>
            </a:r>
            <a:endParaRPr lang="fi-FI" sz="2800" dirty="0"/>
          </a:p>
          <a:p>
            <a:r>
              <a:rPr lang="fi-FI" sz="2800" dirty="0"/>
              <a:t>Sivuvirrat </a:t>
            </a:r>
            <a:r>
              <a:rPr lang="fi-FI" sz="2800" dirty="0" smtClean="0"/>
              <a:t>kosmetiikkateollisuuteen, määrät kuitenkin pieniä,</a:t>
            </a:r>
            <a:endParaRPr lang="fi-FI" sz="2800" dirty="0"/>
          </a:p>
          <a:p>
            <a:r>
              <a:rPr lang="fi-FI" sz="2800" dirty="0"/>
              <a:t>Luomutuotteiden ravintosisällöistä tarkempaa </a:t>
            </a:r>
            <a:r>
              <a:rPr lang="fi-FI" sz="2800" dirty="0" smtClean="0"/>
              <a:t>tietoa.</a:t>
            </a:r>
            <a:endParaRPr lang="en-US" sz="2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60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855406"/>
            <a:ext cx="9729188" cy="835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</a:t>
            </a:r>
            <a:r>
              <a:rPr lang="en-US" dirty="0" err="1" smtClean="0"/>
              <a:t>Luomutuotteiden</a:t>
            </a:r>
            <a:r>
              <a:rPr lang="en-US" dirty="0" smtClean="0"/>
              <a:t> </a:t>
            </a:r>
            <a:r>
              <a:rPr lang="en-US" dirty="0" err="1" smtClean="0"/>
              <a:t>vienti</a:t>
            </a:r>
            <a:r>
              <a:rPr lang="en-US" dirty="0" smtClean="0"/>
              <a:t> </a:t>
            </a:r>
            <a:r>
              <a:rPr lang="en-US" dirty="0" err="1" smtClean="0"/>
              <a:t>kaksinkertaistuu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</a:rPr>
              <a:t>Mistä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saadaan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tuotteet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vientiin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!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Bulkkia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vai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erikoistuotteita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72988"/>
            <a:ext cx="10515600" cy="5255631"/>
          </a:xfrm>
        </p:spPr>
        <p:txBody>
          <a:bodyPr>
            <a:normAutofit/>
          </a:bodyPr>
          <a:lstStyle/>
          <a:p>
            <a:r>
              <a:rPr lang="fi-FI" sz="2800" dirty="0"/>
              <a:t>Yrityksille lisää kannusteita, mutta myös yritysten omaa panostusta tarvitaan erityisesti tuotekehitykseen</a:t>
            </a:r>
          </a:p>
          <a:p>
            <a:r>
              <a:rPr lang="fi-FI" sz="2800" dirty="0"/>
              <a:t>Lisää markkinatutkimusta, ryhmähankkeita, ostajatilaisuuksia jne. </a:t>
            </a:r>
          </a:p>
          <a:p>
            <a:r>
              <a:rPr lang="fi-FI" sz="2800" dirty="0"/>
              <a:t>Yritysten, organisaatioiden ja ruokapalvelujen kohtaamiset helpommaksi</a:t>
            </a:r>
          </a:p>
          <a:p>
            <a:r>
              <a:rPr lang="fi-FI" sz="2800" dirty="0" err="1"/>
              <a:t>Benchmarkkaus</a:t>
            </a:r>
            <a:r>
              <a:rPr lang="fi-FI" sz="2800" dirty="0"/>
              <a:t> isojen viejämaiden käytännöistä ja merkintävaatimuksista</a:t>
            </a:r>
          </a:p>
          <a:p>
            <a:r>
              <a:rPr lang="fi-FI" sz="2800" dirty="0"/>
              <a:t>Ruokaviraston resurssit</a:t>
            </a:r>
          </a:p>
          <a:p>
            <a:r>
              <a:rPr lang="fi-FI" sz="2800" dirty="0"/>
              <a:t>Luomuviennin edistämisprojekti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7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Luomukeruutuotannon</a:t>
            </a:r>
            <a:r>
              <a:rPr lang="en-US" dirty="0"/>
              <a:t> </a:t>
            </a:r>
            <a:r>
              <a:rPr lang="en-US" dirty="0" err="1"/>
              <a:t>kasvattaminen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800" dirty="0"/>
              <a:t>luomukeruupinta-alan kasvattaminen (isot metsänomistajat</a:t>
            </a:r>
            <a:r>
              <a:rPr lang="fi-FI" sz="2800" dirty="0" smtClean="0"/>
              <a:t>)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Digitaalisen metsätietojärjestelmän </a:t>
            </a:r>
            <a:r>
              <a:rPr lang="fi-FI" sz="2800" dirty="0" smtClean="0"/>
              <a:t>luominen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Luomukelpoisten tuotantopanosten </a:t>
            </a:r>
            <a:r>
              <a:rPr lang="fi-FI" sz="2800" dirty="0" smtClean="0"/>
              <a:t>kehittäminen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Luomukeruutilastoinnin </a:t>
            </a:r>
            <a:r>
              <a:rPr lang="fi-FI" sz="2800" dirty="0" smtClean="0"/>
              <a:t>kehittäminen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Yritysten yhteenliittyminen, vrt. markkinaorganisaatiot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8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 smtClean="0"/>
              <a:t>Luomuvesiviljelyn</a:t>
            </a:r>
            <a:r>
              <a:rPr lang="en-US" dirty="0" smtClean="0"/>
              <a:t> </a:t>
            </a:r>
            <a:r>
              <a:rPr lang="en-US" dirty="0" err="1" smtClean="0"/>
              <a:t>kehittäminen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! </a:t>
            </a:r>
            <a:r>
              <a:rPr lang="en-US" dirty="0" err="1" smtClean="0">
                <a:solidFill>
                  <a:srgbClr val="FF0000"/>
                </a:solidFill>
              </a:rPr>
              <a:t>Toistaiseksi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pohdinnan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asteella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/>
              <a:t>Selvitettävä lainsäädännön </a:t>
            </a:r>
            <a:r>
              <a:rPr lang="fi-FI" sz="2800" dirty="0" smtClean="0"/>
              <a:t>pullonkaulat,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Tanskalaisten ja irlantilaisten </a:t>
            </a:r>
            <a:r>
              <a:rPr lang="fi-FI" sz="2800" dirty="0" err="1" smtClean="0"/>
              <a:t>benchmarkkaus</a:t>
            </a:r>
            <a:r>
              <a:rPr lang="fi-FI" sz="2800" dirty="0" smtClean="0"/>
              <a:t>,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 smtClean="0"/>
              <a:t>Markkinatutkimus,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Laaditaan taloudellinen selvitys </a:t>
            </a:r>
            <a:r>
              <a:rPr lang="fi-FI" sz="2800"/>
              <a:t>luomukalantuotannon </a:t>
            </a:r>
            <a:r>
              <a:rPr lang="fi-FI" sz="2800" smtClean="0"/>
              <a:t>mahdollistamiseksi.</a:t>
            </a:r>
            <a:endParaRPr lang="fi-FI" sz="2800" dirty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02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4132</TotalTime>
  <Words>402</Words>
  <Application>Microsoft Office PowerPoint</Application>
  <PresentationFormat>Laajakuva</PresentationFormat>
  <Paragraphs>71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Arial Regular</vt:lpstr>
      <vt:lpstr>Calibri</vt:lpstr>
      <vt:lpstr>Office Theme</vt:lpstr>
      <vt:lpstr>Luomu 2.0  - toimeenpanosuunnitelma  vuoteen 2030</vt:lpstr>
      <vt:lpstr>LUOMU 2.0 -ohjelman toimeenpano</vt:lpstr>
      <vt:lpstr>PowerPoint-esitys</vt:lpstr>
      <vt:lpstr>1. Luomutuotantoala 25 % ! Luomusitoumukset laskeneet 8 % vuonna 2023, entä muutokset tuotantomäärissä </vt:lpstr>
      <vt:lpstr>2. Ammattikeittiöiden luomun käytön lisääminen – käyttötavoite 18 % </vt:lpstr>
      <vt:lpstr>  3. Luomuelintarvikkeiden valikoiman kasvattaminen ja jalostusasteen nostaminen ! Kaupan luomuvalikoimat pienentyneet.  ! Tuplabonukset luomuostoksista. </vt:lpstr>
      <vt:lpstr> 4. Luomutuotteiden vienti kaksinkertaistuu ! Mistä saadaan tuotteet vientiin? ! Bulkkia vai erikoistuotteita?    </vt:lpstr>
      <vt:lpstr>5. Luomukeruutuotannon kasvattaminen</vt:lpstr>
      <vt:lpstr>6. Luomuvesiviljelyn kehittäminen ! Toistaiseksi pohdinnan asteella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Heinonen Kirsi (MMM)</cp:lastModifiedBy>
  <cp:revision>175</cp:revision>
  <cp:lastPrinted>2018-10-01T09:29:27Z</cp:lastPrinted>
  <dcterms:created xsi:type="dcterms:W3CDTF">2018-09-25T15:50:35Z</dcterms:created>
  <dcterms:modified xsi:type="dcterms:W3CDTF">2023-12-01T08:00:23Z</dcterms:modified>
</cp:coreProperties>
</file>