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24" r:id="rId3"/>
    <p:sldId id="323" r:id="rId4"/>
    <p:sldId id="265" r:id="rId5"/>
    <p:sldId id="258" r:id="rId6"/>
    <p:sldId id="325" r:id="rId7"/>
    <p:sldId id="262" r:id="rId8"/>
    <p:sldId id="266" r:id="rId9"/>
    <p:sldId id="321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93"/>
    <p:restoredTop sz="96327"/>
  </p:normalViewPr>
  <p:slideViewPr>
    <p:cSldViewPr snapToGrid="0">
      <p:cViewPr varScale="1">
        <p:scale>
          <a:sx n="65" d="100"/>
          <a:sy n="65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A5D329-CE18-1A44-2FA9-3D92631C4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A0DD57C-7601-576F-B3D3-EAEB464BB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6DFDC1-9AEE-BFAF-1F43-815E62E8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8C7B8C-9979-52FD-6067-C07BEC49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645433-A4AC-AFDE-8BFE-94957E12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18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71DA82-7A3B-A028-3E9B-3BC4283E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BB8AF37-6D47-45FA-A3FB-BE740FB95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E021C1-B9B1-1382-A7C5-05336042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293F49-525A-9541-BF36-597D8849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8026688-A38C-A69C-A9F6-C9C95F35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056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5F3E7BF-9410-7932-7E65-10189EC6F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562841C-D5E1-803D-D3AE-D06F12E3A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6ADF4B-8837-50BC-3B6B-F45CB17C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9F08E7-4DFA-7778-52DB-3A6ABC4A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8C2ECF8-8475-BAC7-88A3-4597385D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738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F828C9-0CDB-A22E-5DBA-E09649DF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6F9CE5-A794-28C6-B96E-405B543F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E2306B-B7B9-D85D-4DDD-843A351BF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B7747B-6BC8-D8B6-7FCE-8712DB04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4B6779-9D77-F2C5-7CC2-06624C3E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096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EEB6C0-BE0B-E9D7-38BA-0E21292E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20A5B33-D8F2-4A4F-B4B5-B3959A261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86FE40-7DC8-2D1E-6042-15350469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98E2DA-CA36-6EF0-7673-8D7F0E9B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F02CE4-944B-F802-4081-3FD24F88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399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154321-39BC-2081-31F2-F2A6B0A2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9FE3E4-C60F-6A65-CABF-FD3ED6E08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F8ECDC-01B3-7517-79A6-A7C63AE5B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178E6E-5BFF-7A17-5E2D-475F56645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D471DC8-458A-9F7C-1DBE-AB861832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1CC5231-DE6D-D797-10BA-4D92181E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5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DD724F-AE43-20C7-E58F-500A764F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3D4AB2-DC75-D0CD-10D5-7D8CB9A3D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7C6AA9-01C1-4761-4275-8BCE2551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4BD2D54-9720-4C6E-62F3-C67F77B07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546FE8-4970-E88C-8511-616C7CD0B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D5F119E-07DB-234B-BBEF-975BC514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5284AEA-115C-2AAB-9233-5BA2F9F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2357C3-A630-8994-9F4F-FF411D1B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954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3079A1-7DB0-71CF-039B-55622BA9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9B9CA4-1438-BE96-2F65-E026CFBD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EAFAB1D-E468-6CBB-B534-BBF7332C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09BD73A-5404-F71F-9002-AF3CB627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16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12F192F-370F-1F06-F8AB-29F3F336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6AF124-AB4D-2FB2-8B2C-5015AEF8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1D1004A-5551-FCE0-4F07-4596B5B9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8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3191E0-D508-5722-0182-3B922B35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4F4492-39CE-5215-9681-5C66C0D95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69CB5FA-CFE5-488E-9EDD-0E0388014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E4A364-160E-0167-5328-E0C3C3AD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8ABB93-839A-246D-D24B-BE8F3751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B07AC69-588C-CE00-75F7-FF882207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41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23CC15-A3CC-AD3C-3A0D-239CF8B6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089BA63-153D-98EC-3557-536D9B997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35E8AE7-020A-D5A1-2D0C-A0B77ED05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A17CD0-3D57-9747-A3EA-2D201EA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5C8B87-EAB9-DAC5-1506-0807F040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99DDEB0-F4BE-B305-1FFA-31884663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17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65B1A7-22CE-5B08-5256-3F8E7CF2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CC2B7B-6B4A-5947-B084-6314F7902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0FA947-8B23-5B59-862D-110E80788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0CDA-3146-A94D-A317-33CCAC7F04C5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BBADB7-3C9B-B082-C2FE-B83610672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2F05A2-14D2-19CA-87F1-5E23FF78A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B2D0-C017-3342-ACB9-13B97F3BC5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59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77E68F-C8CD-586C-1FBC-CFC553C3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15611" y="365124"/>
            <a:ext cx="7712771" cy="201405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pic>
        <p:nvPicPr>
          <p:cNvPr id="5" name="Sisällön paikkamerkki 4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9479339D-A10B-9655-D48E-0570B1181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626" y="1085359"/>
            <a:ext cx="8882644" cy="4331466"/>
          </a:xfrm>
        </p:spPr>
      </p:pic>
    </p:spTree>
    <p:extLst>
      <p:ext uri="{BB962C8B-B14F-4D97-AF65-F5344CB8AC3E}">
        <p14:creationId xmlns:p14="http://schemas.microsoft.com/office/powerpoint/2010/main" val="411522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0065FF-6EBF-5628-0517-E7F0E886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D686B2-C35F-8C67-02E0-71B9218BB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4" descr="Kuva, joka sisältää kohteen puu, ruoho, henkilö, ulko&#10;&#10;Kuvaus luotu automaattisesti">
            <a:extLst>
              <a:ext uri="{FF2B5EF4-FFF2-40B4-BE49-F238E27FC236}">
                <a16:creationId xmlns:a16="http://schemas.microsoft.com/office/drawing/2014/main" id="{54053C10-B8A4-479A-B4A9-2DE122CC7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55" b="232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6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22AD03-7D5F-D3B8-7313-EBE8D890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 dirty="0"/>
              <a:t>Raaka-aine hankinta</a:t>
            </a:r>
          </a:p>
        </p:txBody>
      </p:sp>
      <p:pic>
        <p:nvPicPr>
          <p:cNvPr id="5" name="Sisällön paikkamerkki 4" descr="Kuva, joka sisältää kohteen taivas, piha-, maatalous, viljelykasvi&#10;&#10;Kuvaus luotu automaattisesti">
            <a:extLst>
              <a:ext uri="{FF2B5EF4-FFF2-40B4-BE49-F238E27FC236}">
                <a16:creationId xmlns:a16="http://schemas.microsoft.com/office/drawing/2014/main" id="{07608245-B323-B1C9-5B41-D2E7FEAC6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3" r="-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94F702-1CF1-683C-7E49-8B8402C4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 err="1"/>
              <a:t>Viljelijä</a:t>
            </a:r>
            <a:r>
              <a:rPr lang="en-US" sz="2000" dirty="0"/>
              <a:t> </a:t>
            </a:r>
            <a:r>
              <a:rPr lang="en-US" sz="2000" dirty="0" err="1"/>
              <a:t>auditoinnit</a:t>
            </a:r>
            <a:r>
              <a:rPr lang="en-US" sz="2000" dirty="0"/>
              <a:t> (</a:t>
            </a:r>
            <a:r>
              <a:rPr lang="en-US" sz="2000" dirty="0" err="1"/>
              <a:t>Luomu</a:t>
            </a:r>
            <a:r>
              <a:rPr lang="en-US" sz="2000" dirty="0"/>
              <a:t> </a:t>
            </a:r>
            <a:r>
              <a:rPr lang="en-US" sz="2000" dirty="0" err="1"/>
              <a:t>auditin</a:t>
            </a:r>
            <a:r>
              <a:rPr lang="en-US" sz="2000" dirty="0"/>
              <a:t> </a:t>
            </a:r>
            <a:r>
              <a:rPr lang="en-US" sz="2000" dirty="0" err="1"/>
              <a:t>lisäksi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Ennakko</a:t>
            </a:r>
            <a:r>
              <a:rPr lang="en-US" sz="2000" dirty="0"/>
              <a:t> </a:t>
            </a:r>
            <a:r>
              <a:rPr lang="en-US" sz="2000" dirty="0" err="1"/>
              <a:t>näytteet</a:t>
            </a:r>
            <a:r>
              <a:rPr lang="en-US" sz="2000" dirty="0"/>
              <a:t> -&gt; </a:t>
            </a:r>
            <a:r>
              <a:rPr lang="en-US" sz="2000" dirty="0" err="1"/>
              <a:t>laatu</a:t>
            </a:r>
            <a:endParaRPr lang="en-US" sz="2000" dirty="0"/>
          </a:p>
          <a:p>
            <a:r>
              <a:rPr lang="en-US" sz="2000" dirty="0" err="1"/>
              <a:t>Viljavastaanotot</a:t>
            </a:r>
            <a:endParaRPr lang="en-US" sz="2000" dirty="0"/>
          </a:p>
          <a:p>
            <a:r>
              <a:rPr lang="en-US" sz="2000" dirty="0" err="1"/>
              <a:t>Viljelijä</a:t>
            </a:r>
            <a:r>
              <a:rPr lang="en-US" sz="2000" dirty="0"/>
              <a:t> </a:t>
            </a:r>
            <a:r>
              <a:rPr lang="en-US" sz="2000" dirty="0" err="1"/>
              <a:t>neuvvonta</a:t>
            </a:r>
            <a:endParaRPr lang="en-US" sz="2000" dirty="0"/>
          </a:p>
          <a:p>
            <a:r>
              <a:rPr lang="en-US" sz="2000" dirty="0" err="1"/>
              <a:t>Raaka-aineen</a:t>
            </a:r>
            <a:r>
              <a:rPr lang="en-US" sz="2000" dirty="0"/>
              <a:t> </a:t>
            </a:r>
            <a:r>
              <a:rPr lang="en-US" sz="2000" dirty="0" err="1"/>
              <a:t>alku</a:t>
            </a:r>
            <a:r>
              <a:rPr lang="en-US" sz="2000" dirty="0"/>
              <a:t> </a:t>
            </a:r>
            <a:r>
              <a:rPr lang="en-US" sz="2000" dirty="0" err="1"/>
              <a:t>käsittely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401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sisä-, katto, pino, keltainen&#10;&#10;Kuvaus luotu automaattisesti">
            <a:extLst>
              <a:ext uri="{FF2B5EF4-FFF2-40B4-BE49-F238E27FC236}">
                <a16:creationId xmlns:a16="http://schemas.microsoft.com/office/drawing/2014/main" id="{BC51CADE-5D38-3FCA-5495-457E3737A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32" r="1" b="1756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5A677-6447-2539-4FFA-246A4A79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03" y="417323"/>
            <a:ext cx="3438144" cy="1125728"/>
          </a:xfrm>
        </p:spPr>
        <p:txBody>
          <a:bodyPr anchor="b">
            <a:normAutofit/>
          </a:bodyPr>
          <a:lstStyle/>
          <a:p>
            <a:r>
              <a:rPr lang="fi-FI" sz="2800" dirty="0"/>
              <a:t>Elintarviketuotanto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09971D0-D1D9-82CA-900A-176985CCF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7" y="1707144"/>
            <a:ext cx="3438144" cy="4480313"/>
          </a:xfrm>
        </p:spPr>
        <p:txBody>
          <a:bodyPr anchor="t">
            <a:noAutofit/>
          </a:bodyPr>
          <a:lstStyle/>
          <a:p>
            <a:r>
              <a:rPr lang="en-US" sz="3200" dirty="0" err="1"/>
              <a:t>Tuotannon</a:t>
            </a:r>
            <a:r>
              <a:rPr lang="en-US" sz="3200" dirty="0"/>
              <a:t> </a:t>
            </a:r>
            <a:r>
              <a:rPr lang="en-US" sz="3200" dirty="0" err="1"/>
              <a:t>suunnittelu</a:t>
            </a:r>
            <a:endParaRPr lang="en-US" sz="3200" dirty="0"/>
          </a:p>
          <a:p>
            <a:r>
              <a:rPr lang="en-US" sz="3200" dirty="0" err="1"/>
              <a:t>Huolto</a:t>
            </a:r>
            <a:endParaRPr lang="en-US" sz="3200" dirty="0"/>
          </a:p>
          <a:p>
            <a:r>
              <a:rPr lang="en-US" sz="3200" dirty="0" err="1"/>
              <a:t>Materiaali</a:t>
            </a:r>
            <a:r>
              <a:rPr lang="en-US" sz="3200" dirty="0"/>
              <a:t> </a:t>
            </a:r>
            <a:r>
              <a:rPr lang="en-US" sz="3200" dirty="0" err="1"/>
              <a:t>hankinnat</a:t>
            </a:r>
            <a:r>
              <a:rPr lang="en-US" sz="3200" dirty="0"/>
              <a:t> ja </a:t>
            </a:r>
            <a:r>
              <a:rPr lang="en-US" sz="3200" dirty="0" err="1"/>
              <a:t>vastaanotto</a:t>
            </a:r>
            <a:endParaRPr lang="en-US" sz="3200" dirty="0"/>
          </a:p>
          <a:p>
            <a:r>
              <a:rPr lang="en-US" sz="3200" dirty="0" err="1"/>
              <a:t>Varastointi</a:t>
            </a:r>
            <a:endParaRPr lang="en-US" sz="3200" dirty="0"/>
          </a:p>
          <a:p>
            <a:r>
              <a:rPr lang="en-US" sz="3200" dirty="0" err="1"/>
              <a:t>Tuotannon</a:t>
            </a:r>
            <a:r>
              <a:rPr lang="en-US" sz="3200" dirty="0"/>
              <a:t> </a:t>
            </a:r>
            <a:r>
              <a:rPr lang="en-US" sz="3200" dirty="0" err="1"/>
              <a:t>kirjaukset</a:t>
            </a:r>
            <a:r>
              <a:rPr lang="en-US" sz="3200" dirty="0"/>
              <a:t> (</a:t>
            </a:r>
            <a:r>
              <a:rPr lang="en-US" sz="3200" dirty="0" err="1"/>
              <a:t>luomu</a:t>
            </a:r>
            <a:r>
              <a:rPr lang="en-US" sz="3200" dirty="0"/>
              <a:t>! </a:t>
            </a:r>
            <a:r>
              <a:rPr lang="en-US" sz="3200" dirty="0" err="1"/>
              <a:t>jäljitettävyys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603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maalaus, maa, taide&#10;&#10;Kuvaus luotu automaattisesti">
            <a:extLst>
              <a:ext uri="{FF2B5EF4-FFF2-40B4-BE49-F238E27FC236}">
                <a16:creationId xmlns:a16="http://schemas.microsoft.com/office/drawing/2014/main" id="{AA442D29-6214-E8A3-C310-CFB18AFD9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8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779DA6-EE65-AB54-5355-F96B0C448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9" y="429491"/>
            <a:ext cx="4657341" cy="5165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Gabriola" pitchFamily="82" charset="0"/>
              </a:rPr>
              <a:t>-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4EF2305-C709-1CEF-9416-2802CF318FD1}"/>
              </a:ext>
            </a:extLst>
          </p:cNvPr>
          <p:cNvSpPr txBox="1"/>
          <p:nvPr/>
        </p:nvSpPr>
        <p:spPr>
          <a:xfrm>
            <a:off x="9066366" y="244824"/>
            <a:ext cx="279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Laadun hallinta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1A8BA14-3BBB-8CF4-56E8-4FE9712F3C24}"/>
              </a:ext>
            </a:extLst>
          </p:cNvPr>
          <p:cNvSpPr txBox="1"/>
          <p:nvPr/>
        </p:nvSpPr>
        <p:spPr>
          <a:xfrm>
            <a:off x="8792307" y="1074413"/>
            <a:ext cx="26869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- Tuotespesifikaatiot</a:t>
            </a:r>
          </a:p>
          <a:p>
            <a:r>
              <a:rPr lang="fi-FI" sz="2400" dirty="0"/>
              <a:t>- Laatuanalyysit -&gt; viennissä jäämä testit</a:t>
            </a:r>
          </a:p>
          <a:p>
            <a:r>
              <a:rPr lang="fi-FI" sz="2400" dirty="0"/>
              <a:t>- ISO standardin ylläpito </a:t>
            </a:r>
          </a:p>
          <a:p>
            <a:r>
              <a:rPr lang="fi-FI" sz="2400" dirty="0"/>
              <a:t>- Auditoinnit – sisäiset ja ulkoiset</a:t>
            </a:r>
          </a:p>
          <a:p>
            <a:r>
              <a:rPr lang="fi-FI" sz="2400" dirty="0"/>
              <a:t>- HACCP tiimi</a:t>
            </a:r>
          </a:p>
          <a:p>
            <a:r>
              <a:rPr lang="fi-FI" sz="2400" dirty="0"/>
              <a:t>- Tuotekehitys</a:t>
            </a:r>
          </a:p>
          <a:p>
            <a:r>
              <a:rPr lang="fi-FI" sz="2400" dirty="0"/>
              <a:t>- Omavalvonta (luomu)</a:t>
            </a:r>
          </a:p>
          <a:p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945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4662A88-9F6F-5087-D688-F3E2EBD5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4000" dirty="0"/>
              <a:t>Luomu ketjun toimivuuden tärkeys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4522A8-FC60-37C4-523E-523305DB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5" name="Sisällön paikkamerkki 4" descr="Kuva, joka sisältää kohteen teksti, kuvakaappaus, numero, dokumentti&#10;&#10;Kuvaus luotu automaattisesti">
            <a:extLst>
              <a:ext uri="{FF2B5EF4-FFF2-40B4-BE49-F238E27FC236}">
                <a16:creationId xmlns:a16="http://schemas.microsoft.com/office/drawing/2014/main" id="{351AC29F-FC65-32C5-D756-99A30A49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7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Kuva 18" descr="Kuva, joka sisältää kohteen teksti, ruokalista, kirja, Tulostaminen&#10;&#10;Kuvaus luotu automaattisesti">
            <a:extLst>
              <a:ext uri="{FF2B5EF4-FFF2-40B4-BE49-F238E27FC236}">
                <a16:creationId xmlns:a16="http://schemas.microsoft.com/office/drawing/2014/main" id="{00D811FD-AE8F-2CC7-F090-1D03E7F51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2367" y="2480508"/>
            <a:ext cx="5013326" cy="3741661"/>
          </a:xfrm>
          <a:prstGeom prst="rect">
            <a:avLst/>
          </a:prstGeom>
        </p:spPr>
      </p:pic>
      <p:pic>
        <p:nvPicPr>
          <p:cNvPr id="5" name="Sisällön paikkamerkki 4" descr="Kuva, joka sisältää kohteen teksti, Lähikauppa, sisä-, Valmisruoka&#10;&#10;Kuvaus luotu automaattisesti">
            <a:extLst>
              <a:ext uri="{FF2B5EF4-FFF2-40B4-BE49-F238E27FC236}">
                <a16:creationId xmlns:a16="http://schemas.microsoft.com/office/drawing/2014/main" id="{A295F58D-8B41-05FC-9C87-2E8073F1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2" r="17968"/>
          <a:stretch/>
        </p:blipFill>
        <p:spPr>
          <a:xfrm>
            <a:off x="4756150" y="1844675"/>
            <a:ext cx="3589634" cy="5013325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pic>
        <p:nvPicPr>
          <p:cNvPr id="17" name="Sisällön paikkamerkki 16" descr="Kuva, joka sisältää kohteen vaate, henkilö, Ihmisen kasvot, mikrofoni&#10;&#10;Kuvaus luotu automaattisesti">
            <a:extLst>
              <a:ext uri="{FF2B5EF4-FFF2-40B4-BE49-F238E27FC236}">
                <a16:creationId xmlns:a16="http://schemas.microsoft.com/office/drawing/2014/main" id="{A71F3F81-DFCB-0481-9F8F-51E82F33C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982"/>
          <a:stretch/>
        </p:blipFill>
        <p:spPr>
          <a:xfrm>
            <a:off x="8007349" y="1844675"/>
            <a:ext cx="3186113" cy="5039885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E2D4E05-936C-C8AD-8E5C-415C8490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/>
              <a:t>Myynti</a:t>
            </a:r>
            <a:r>
              <a:rPr lang="en-US" sz="4800" dirty="0"/>
              <a:t>/</a:t>
            </a:r>
            <a:r>
              <a:rPr lang="en-US" sz="4800" dirty="0" err="1"/>
              <a:t>Markkinointi</a:t>
            </a:r>
            <a:r>
              <a:rPr lang="en-US" sz="4800" dirty="0"/>
              <a:t>/</a:t>
            </a:r>
            <a:r>
              <a:rPr lang="en-US" sz="4800" dirty="0" err="1"/>
              <a:t>Vienti</a:t>
            </a:r>
            <a:r>
              <a:rPr lang="en-US" sz="4800" dirty="0"/>
              <a:t>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dirty="0" err="1">
                <a:sym typeface="Wingdings" pitchFamily="2" charset="2"/>
              </a:rPr>
              <a:t>ymmärrys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luomu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markkinasta</a:t>
            </a:r>
            <a:r>
              <a:rPr lang="en-US" sz="4800" dirty="0">
                <a:sym typeface="Wingdings" pitchFamily="2" charset="2"/>
              </a:rPr>
              <a:t> ja </a:t>
            </a:r>
            <a:r>
              <a:rPr lang="en-US" sz="4800" dirty="0" err="1">
                <a:sym typeface="Wingdings" pitchFamily="2" charset="2"/>
              </a:rPr>
              <a:t>mitä</a:t>
            </a:r>
            <a:r>
              <a:rPr lang="en-US" sz="4800" dirty="0">
                <a:sym typeface="Wingdings" pitchFamily="2" charset="2"/>
              </a:rPr>
              <a:t> se </a:t>
            </a:r>
            <a:r>
              <a:rPr lang="en-US" sz="4800" dirty="0" err="1">
                <a:sym typeface="Wingdings" pitchFamily="2" charset="2"/>
              </a:rPr>
              <a:t>tarkoittaa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906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iha-, taivas, pilvi, liikenne&#10;&#10;Kuvaus luotu automaattisesti">
            <a:extLst>
              <a:ext uri="{FF2B5EF4-FFF2-40B4-BE49-F238E27FC236}">
                <a16:creationId xmlns:a16="http://schemas.microsoft.com/office/drawing/2014/main" id="{10E8D5DC-B69D-E18E-D74B-1D0DBFC4D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0E49A3C-09DB-B996-1680-DE54EC2B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Logistiikka</a:t>
            </a:r>
            <a:endParaRPr lang="en-US" sz="40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1111B0C-981D-7FDA-8A99-490E38AE269F}"/>
              </a:ext>
            </a:extLst>
          </p:cNvPr>
          <p:cNvSpPr txBox="1"/>
          <p:nvPr/>
        </p:nvSpPr>
        <p:spPr>
          <a:xfrm>
            <a:off x="292042" y="1877608"/>
            <a:ext cx="3822189" cy="442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F61D4D-474D-3FD2-A687-EB47E7CAB870}"/>
              </a:ext>
            </a:extLst>
          </p:cNvPr>
          <p:cNvSpPr txBox="1"/>
          <p:nvPr/>
        </p:nvSpPr>
        <p:spPr>
          <a:xfrm>
            <a:off x="436098" y="1877608"/>
            <a:ext cx="2940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- ”Luomu logistiikka” -&gt; jäljitettävyys täytyy säilyä, ei saa tulla riskiä kontaminaatiosta tavanomaisiin tuotteisiin</a:t>
            </a:r>
          </a:p>
          <a:p>
            <a:endParaRPr lang="fi-FI" dirty="0"/>
          </a:p>
          <a:p>
            <a:r>
              <a:rPr lang="fi-FI" dirty="0"/>
              <a:t>- Tuotteiden varastointi ja keräily</a:t>
            </a:r>
          </a:p>
        </p:txBody>
      </p:sp>
    </p:spTree>
    <p:extLst>
      <p:ext uri="{BB962C8B-B14F-4D97-AF65-F5344CB8AC3E}">
        <p14:creationId xmlns:p14="http://schemas.microsoft.com/office/powerpoint/2010/main" val="208054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ulko, taivas, ruoho, kenttä&#10;&#10;Kuvaus luotu automaattisesti">
            <a:extLst>
              <a:ext uri="{FF2B5EF4-FFF2-40B4-BE49-F238E27FC236}">
                <a16:creationId xmlns:a16="http://schemas.microsoft.com/office/drawing/2014/main" id="{40A3EB97-36F2-6151-A760-BF19DD539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Kuva 2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886C3ACB-C1FA-BEB5-EFA4-F1BF72B5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54" y="5191982"/>
            <a:ext cx="2202434" cy="1102555"/>
          </a:xfrm>
          <a:prstGeom prst="rect">
            <a:avLst/>
          </a:prstGeom>
        </p:spPr>
      </p:pic>
      <p:pic>
        <p:nvPicPr>
          <p:cNvPr id="6" name="Kuva 5" descr="Kuva, joka sisältää kohteen lippu&#10;&#10;Kuvaus luotu automaattisesti">
            <a:extLst>
              <a:ext uri="{FF2B5EF4-FFF2-40B4-BE49-F238E27FC236}">
                <a16:creationId xmlns:a16="http://schemas.microsoft.com/office/drawing/2014/main" id="{B555019E-B2D1-F0B3-FE03-238474976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24" y="5189003"/>
            <a:ext cx="1611376" cy="1079622"/>
          </a:xfrm>
          <a:prstGeom prst="rect">
            <a:avLst/>
          </a:prstGeom>
        </p:spPr>
      </p:pic>
      <p:pic>
        <p:nvPicPr>
          <p:cNvPr id="8" name="Kuva 7" descr="Kuva, joka sisältää kohteen teksti, logo, Fontti, symboli&#10;&#10;Kuvaus luotu automaattisesti">
            <a:extLst>
              <a:ext uri="{FF2B5EF4-FFF2-40B4-BE49-F238E27FC236}">
                <a16:creationId xmlns:a16="http://schemas.microsoft.com/office/drawing/2014/main" id="{1CA4ECA7-FCDD-0D74-F645-00D42D8E9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536" y="5189003"/>
            <a:ext cx="2363217" cy="1131446"/>
          </a:xfrm>
          <a:prstGeom prst="rect">
            <a:avLst/>
          </a:prstGeom>
        </p:spPr>
      </p:pic>
      <p:pic>
        <p:nvPicPr>
          <p:cNvPr id="11" name="Kuva 10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529D1B5-F3DE-8CFF-AD42-787D98DC6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462" y="388951"/>
            <a:ext cx="3594100" cy="1752600"/>
          </a:xfrm>
          <a:prstGeom prst="rect">
            <a:avLst/>
          </a:prstGeom>
        </p:spPr>
      </p:pic>
      <p:pic>
        <p:nvPicPr>
          <p:cNvPr id="4" name="Kuva 3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2B099837-E7C1-7921-3C31-B98868559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381" y="2928618"/>
            <a:ext cx="1251285" cy="1752601"/>
          </a:xfrm>
          <a:prstGeom prst="rect">
            <a:avLst/>
          </a:prstGeom>
        </p:spPr>
      </p:pic>
      <p:pic>
        <p:nvPicPr>
          <p:cNvPr id="9" name="Kuva 8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C8DE34C1-581F-6694-BA75-53EB192DD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921" y="3544993"/>
            <a:ext cx="2298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25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106</Words>
  <Application>Microsoft Office PowerPoint</Application>
  <PresentationFormat>Laajakuva</PresentationFormat>
  <Paragraphs>30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Gabriola</vt:lpstr>
      <vt:lpstr>Office-teema</vt:lpstr>
      <vt:lpstr>PowerPoint-esitys</vt:lpstr>
      <vt:lpstr>PowerPoint-esitys</vt:lpstr>
      <vt:lpstr>Raaka-aine hankinta</vt:lpstr>
      <vt:lpstr>Elintarviketuotanto</vt:lpstr>
      <vt:lpstr>PowerPoint-esitys</vt:lpstr>
      <vt:lpstr>Luomu ketjun toimivuuden tärkeys</vt:lpstr>
      <vt:lpstr>Myynti/Markkinointi/Vienti  ymmärrys luomu markkinasta ja mitä se tarkoittaa</vt:lpstr>
      <vt:lpstr>Logistiikka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Simo Larmo</dc:creator>
  <cp:lastModifiedBy>Outi Vahtila</cp:lastModifiedBy>
  <cp:revision>7</cp:revision>
  <dcterms:created xsi:type="dcterms:W3CDTF">2023-10-09T04:06:02Z</dcterms:created>
  <dcterms:modified xsi:type="dcterms:W3CDTF">2023-12-04T19:41:23Z</dcterms:modified>
</cp:coreProperties>
</file>